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4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5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6.xml" ContentType="application/vnd.openxmlformats-officedocument.presentationml.notesSlide+xml"/>
  <Override PartName="/ppt/tags/tag40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8" r:id="rId2"/>
  </p:sldMasterIdLst>
  <p:notesMasterIdLst>
    <p:notesMasterId r:id="rId37"/>
  </p:notesMasterIdLst>
  <p:handoutMasterIdLst>
    <p:handoutMasterId r:id="rId38"/>
  </p:handoutMasterIdLst>
  <p:sldIdLst>
    <p:sldId id="256" r:id="rId3"/>
    <p:sldId id="955" r:id="rId4"/>
    <p:sldId id="952" r:id="rId5"/>
    <p:sldId id="953" r:id="rId6"/>
    <p:sldId id="954" r:id="rId7"/>
    <p:sldId id="920" r:id="rId8"/>
    <p:sldId id="919" r:id="rId9"/>
    <p:sldId id="921" r:id="rId10"/>
    <p:sldId id="922" r:id="rId11"/>
    <p:sldId id="923" r:id="rId12"/>
    <p:sldId id="932" r:id="rId13"/>
    <p:sldId id="933" r:id="rId14"/>
    <p:sldId id="951" r:id="rId15"/>
    <p:sldId id="936" r:id="rId16"/>
    <p:sldId id="935" r:id="rId17"/>
    <p:sldId id="924" r:id="rId18"/>
    <p:sldId id="937" r:id="rId19"/>
    <p:sldId id="938" r:id="rId20"/>
    <p:sldId id="925" r:id="rId21"/>
    <p:sldId id="926" r:id="rId22"/>
    <p:sldId id="939" r:id="rId23"/>
    <p:sldId id="940" r:id="rId24"/>
    <p:sldId id="941" r:id="rId25"/>
    <p:sldId id="942" r:id="rId26"/>
    <p:sldId id="950" r:id="rId27"/>
    <p:sldId id="928" r:id="rId28"/>
    <p:sldId id="943" r:id="rId29"/>
    <p:sldId id="929" r:id="rId30"/>
    <p:sldId id="946" r:id="rId31"/>
    <p:sldId id="947" r:id="rId32"/>
    <p:sldId id="948" r:id="rId33"/>
    <p:sldId id="944" r:id="rId34"/>
    <p:sldId id="949" r:id="rId35"/>
    <p:sldId id="344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00"/>
    <a:srgbClr val="FBFAFA"/>
    <a:srgbClr val="F4E2D4"/>
    <a:srgbClr val="EDCAAD"/>
    <a:srgbClr val="DDC5B0"/>
    <a:srgbClr val="EFC8A7"/>
    <a:srgbClr val="8AA4B6"/>
    <a:srgbClr val="786449"/>
    <a:srgbClr val="93836D"/>
    <a:srgbClr val="8B7A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2" autoAdjust="0"/>
    <p:restoredTop sz="78929" autoAdjust="0"/>
  </p:normalViewPr>
  <p:slideViewPr>
    <p:cSldViewPr snapToGrid="0">
      <p:cViewPr varScale="1">
        <p:scale>
          <a:sx n="63" d="100"/>
          <a:sy n="63" d="100"/>
        </p:scale>
        <p:origin x="558" y="45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2436" y="5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4301C06-B132-A9C4-B967-100B3AC102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9D4BF61-6F87-20E3-196D-A1A357CB9AF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F076E-4DA1-4140-8A80-3DA91BCE9E88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99863AD-6714-8944-B34F-BBD62D4F85A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E7B4089-A272-7AE7-9404-14EC62552B9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B95-5397-48A5-AD1D-DE5E72BB54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7965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78CF96-EC30-4FFC-8224-2A4572F6B50E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FEECA2-04B3-4D87-8746-324DA9A9C3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>
            <a:extLst>
              <a:ext uri="{FF2B5EF4-FFF2-40B4-BE49-F238E27FC236}">
                <a16:creationId xmlns:a16="http://schemas.microsoft.com/office/drawing/2014/main" id="{51DD9075-36DA-551C-62D2-55CA0A48997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文本占位符 2">
            <a:extLst>
              <a:ext uri="{FF2B5EF4-FFF2-40B4-BE49-F238E27FC236}">
                <a16:creationId xmlns:a16="http://schemas.microsoft.com/office/drawing/2014/main" id="{532E73CB-94C4-1BA3-C127-AFFF9A6DFEBA}"/>
              </a:ext>
            </a:extLst>
          </p:cNvPr>
          <p:cNvSpPr>
            <a:spLocks noGrp="1" noChangeArrowheads="1"/>
          </p:cNvSpPr>
          <p:nvPr>
            <p:ph type="body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C54F895A-0E36-E1A2-3E7F-C0312FC500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B1860CB-0BAB-413D-AF1A-F2002C7D829E}" type="slidenum">
              <a:rPr kumimoji="1" lang="en-US" altLang="zh-CN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7</a:t>
            </a:fld>
            <a:endParaRPr kumimoji="1" lang="en-US" altLang="zh-CN">
              <a:latin typeface="Times New Roman" panose="02020603050405020304" pitchFamily="18" charset="0"/>
            </a:endParaRP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CA3DC8B8-17CE-C127-5B24-93077E50E2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A1114A03-3A05-8691-BF08-2C3634DADF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effectLst/>
                <a:highlight>
                  <a:srgbClr val="FFFFFF"/>
                </a:highlight>
                <a:latin typeface="DM Sans" pitchFamily="2" charset="0"/>
              </a:rPr>
              <a:t>命名规则通常是以年份结尾</a:t>
            </a:r>
            <a:r>
              <a:rPr lang="en-US" altLang="zh-CN" b="0" i="0" dirty="0">
                <a:effectLst/>
                <a:highlight>
                  <a:srgbClr val="FFFFFF"/>
                </a:highlight>
                <a:latin typeface="DM Sans" pitchFamily="2" charset="0"/>
              </a:rPr>
              <a:t>,19c</a:t>
            </a:r>
            <a:r>
              <a:rPr lang="zh-CN" altLang="en-US" b="0" i="0" dirty="0">
                <a:effectLst/>
                <a:highlight>
                  <a:srgbClr val="FFFFFF"/>
                </a:highlight>
                <a:latin typeface="DM Sans" pitchFamily="2" charset="0"/>
              </a:rPr>
              <a:t>则是发布在</a:t>
            </a:r>
            <a:r>
              <a:rPr lang="en-US" altLang="zh-CN" b="0" i="0" dirty="0">
                <a:effectLst/>
                <a:highlight>
                  <a:srgbClr val="FFFFFF"/>
                </a:highlight>
                <a:latin typeface="DM Sans" pitchFamily="2" charset="0"/>
              </a:rPr>
              <a:t>2019</a:t>
            </a:r>
            <a:r>
              <a:rPr lang="zh-CN" altLang="en-US" b="0" i="0" dirty="0">
                <a:effectLst/>
                <a:highlight>
                  <a:srgbClr val="FFFFFF"/>
                </a:highlight>
                <a:latin typeface="DM Sans" pitchFamily="2" charset="0"/>
              </a:rPr>
              <a:t>年。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  <a:highlight>
                  <a:srgbClr val="FFFFFF"/>
                </a:highlight>
                <a:latin typeface="DM Sans" pitchFamily="2" charset="0"/>
              </a:rPr>
              <a:t>Oracle Database 11g</a:t>
            </a:r>
            <a:r>
              <a:rPr lang="zh-CN" altLang="en-US" b="0" i="0" dirty="0">
                <a:effectLst/>
                <a:highlight>
                  <a:srgbClr val="FFFFFF"/>
                </a:highlight>
                <a:latin typeface="DM Sans" pitchFamily="2" charset="0"/>
              </a:rPr>
              <a:t>：重点关注数据库的管理和性能优化，引入了诸如</a:t>
            </a:r>
            <a:r>
              <a:rPr lang="en-US" altLang="zh-CN" b="0" i="0" dirty="0">
                <a:effectLst/>
                <a:highlight>
                  <a:srgbClr val="FFFFFF"/>
                </a:highlight>
                <a:latin typeface="DM Sans" pitchFamily="2" charset="0"/>
              </a:rPr>
              <a:t>Real Application Testing</a:t>
            </a:r>
            <a:r>
              <a:rPr lang="zh-CN" altLang="en-US" b="0" i="0" dirty="0">
                <a:effectLst/>
                <a:highlight>
                  <a:srgbClr val="FFFFFF"/>
                </a:highlight>
                <a:latin typeface="DM Sans" pitchFamily="2" charset="0"/>
              </a:rPr>
              <a:t>（</a:t>
            </a:r>
            <a:r>
              <a:rPr lang="en-US" altLang="zh-CN" b="0" i="0" dirty="0">
                <a:effectLst/>
                <a:highlight>
                  <a:srgbClr val="FFFFFF"/>
                </a:highlight>
                <a:latin typeface="DM Sans" pitchFamily="2" charset="0"/>
              </a:rPr>
              <a:t>RAT</a:t>
            </a:r>
            <a:r>
              <a:rPr lang="zh-CN" altLang="en-US" b="0" i="0" dirty="0">
                <a:effectLst/>
                <a:highlight>
                  <a:srgbClr val="FFFFFF"/>
                </a:highlight>
                <a:latin typeface="DM Sans" pitchFamily="2" charset="0"/>
              </a:rPr>
              <a:t>）和</a:t>
            </a:r>
            <a:r>
              <a:rPr lang="en-US" altLang="zh-CN" b="0" i="0" dirty="0">
                <a:effectLst/>
                <a:highlight>
                  <a:srgbClr val="FFFFFF"/>
                </a:highlight>
                <a:latin typeface="DM Sans" pitchFamily="2" charset="0"/>
              </a:rPr>
              <a:t>Automatic SQL Tuning</a:t>
            </a:r>
            <a:r>
              <a:rPr lang="zh-CN" altLang="en-US" b="0" i="0" dirty="0">
                <a:effectLst/>
                <a:highlight>
                  <a:srgbClr val="FFFFFF"/>
                </a:highlight>
                <a:latin typeface="DM Sans" pitchFamily="2" charset="0"/>
              </a:rPr>
              <a:t>这样的功能。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  <a:highlight>
                  <a:srgbClr val="FFFFFF"/>
                </a:highlight>
                <a:latin typeface="DM Sans" pitchFamily="2" charset="0"/>
              </a:rPr>
              <a:t>Oracle Database 12c</a:t>
            </a:r>
            <a:r>
              <a:rPr lang="zh-CN" altLang="en-US" b="0" i="0" dirty="0">
                <a:effectLst/>
                <a:highlight>
                  <a:srgbClr val="FFFFFF"/>
                </a:highlight>
                <a:latin typeface="DM Sans" pitchFamily="2" charset="0"/>
              </a:rPr>
              <a:t>：首次引入了多租户架构（</a:t>
            </a:r>
            <a:r>
              <a:rPr lang="en-US" altLang="zh-CN" b="0" i="0" dirty="0">
                <a:effectLst/>
                <a:highlight>
                  <a:srgbClr val="FFFFFF"/>
                </a:highlight>
                <a:latin typeface="DM Sans" pitchFamily="2" charset="0"/>
              </a:rPr>
              <a:t>Multitenant Architecture</a:t>
            </a:r>
            <a:r>
              <a:rPr lang="zh-CN" altLang="en-US" b="0" i="0" dirty="0">
                <a:effectLst/>
                <a:highlight>
                  <a:srgbClr val="FFFFFF"/>
                </a:highlight>
                <a:latin typeface="DM Sans" pitchFamily="2" charset="0"/>
              </a:rPr>
              <a:t>），使得多个租户可以共享一个容器数据库，减少了资源浪费。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  <a:highlight>
                  <a:srgbClr val="FFFFFF"/>
                </a:highlight>
                <a:latin typeface="DM Sans" pitchFamily="2" charset="0"/>
              </a:rPr>
              <a:t>Oracle Database 19c</a:t>
            </a:r>
            <a:r>
              <a:rPr lang="zh-CN" altLang="en-US" b="0" i="0" dirty="0">
                <a:effectLst/>
                <a:highlight>
                  <a:srgbClr val="FFFFFF"/>
                </a:highlight>
                <a:latin typeface="DM Sans" pitchFamily="2" charset="0"/>
              </a:rPr>
              <a:t>：强调了自动化和安全性，并进一步完善了多租户功能。此外，此版本还增强了数据库的性能和稳定性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EECA2-04B3-4D87-8746-324DA9A9C30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321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Disc</a:t>
            </a:r>
          </a:p>
          <a:p>
            <a:r>
              <a:rPr lang="en-US" altLang="zh-CN" dirty="0"/>
              <a:t>Conn</a:t>
            </a:r>
          </a:p>
          <a:p>
            <a:r>
              <a:rPr lang="en-US" altLang="zh-CN" dirty="0"/>
              <a:t>Exit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EECA2-04B3-4D87-8746-324DA9A9C30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214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ea typeface="宋体" panose="02010600030101010101" pitchFamily="2" charset="-122"/>
              </a:rPr>
              <a:t>最直接的区别：</a:t>
            </a:r>
            <a:r>
              <a:rPr lang="en-US" altLang="zh-CN" sz="1200" dirty="0">
                <a:ea typeface="宋体" panose="02010600030101010101" pitchFamily="2" charset="-122"/>
              </a:rPr>
              <a:t>sys</a:t>
            </a:r>
            <a:r>
              <a:rPr lang="zh-CN" altLang="en-US" sz="1200" dirty="0">
                <a:ea typeface="宋体" panose="02010600030101010101" pitchFamily="2" charset="-122"/>
              </a:rPr>
              <a:t>可以启动关闭数据库，而</a:t>
            </a:r>
            <a:r>
              <a:rPr lang="en-US" altLang="zh-CN" sz="1200" dirty="0">
                <a:ea typeface="宋体" panose="02010600030101010101" pitchFamily="2" charset="-122"/>
              </a:rPr>
              <a:t>system</a:t>
            </a:r>
            <a:r>
              <a:rPr lang="zh-CN" altLang="en-US" sz="1200" dirty="0">
                <a:ea typeface="宋体" panose="02010600030101010101" pitchFamily="2" charset="-122"/>
              </a:rPr>
              <a:t>不可以。 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EECA2-04B3-4D87-8746-324DA9A9C308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0260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altLang="zh-CN" b="0" i="0" dirty="0">
                <a:effectLst/>
                <a:highlight>
                  <a:srgbClr val="FFFFFF"/>
                </a:highlight>
                <a:latin typeface="DM Sans" pitchFamily="2" charset="0"/>
              </a:rPr>
              <a:t>SYSDBA (System Database Administrator): </a:t>
            </a:r>
            <a:r>
              <a:rPr lang="zh-CN" altLang="en-US" b="0" i="0" dirty="0">
                <a:effectLst/>
                <a:highlight>
                  <a:srgbClr val="FFFFFF"/>
                </a:highlight>
                <a:latin typeface="DM Sans" pitchFamily="2" charset="0"/>
              </a:rPr>
              <a:t>拥有最高级别的数据库管理权限，可以执行所有数据库管理操作，包括创建、配置、管理和维护数据库实例。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effectLst/>
                <a:highlight>
                  <a:srgbClr val="FFFFFF"/>
                </a:highlight>
                <a:latin typeface="DM Sans" pitchFamily="2" charset="0"/>
              </a:rPr>
              <a:t>SYSOPER (System Operator): </a:t>
            </a:r>
            <a:r>
              <a:rPr lang="zh-CN" altLang="en-US" b="0" i="0" dirty="0">
                <a:effectLst/>
                <a:highlight>
                  <a:srgbClr val="FFFFFF"/>
                </a:highlight>
                <a:latin typeface="DM Sans" pitchFamily="2" charset="0"/>
              </a:rPr>
              <a:t>拥有较低级别的数据库管理权限，可以执行常见的数据库维护操作，但不能访问和修改用户数据。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effectLst/>
                <a:highlight>
                  <a:srgbClr val="FFFFFF"/>
                </a:highlight>
                <a:latin typeface="DM Sans" pitchFamily="2" charset="0"/>
              </a:rPr>
              <a:t>SYSASM (Automatic Storage Management): </a:t>
            </a:r>
            <a:r>
              <a:rPr lang="zh-CN" altLang="en-US" b="0" i="0" dirty="0">
                <a:effectLst/>
                <a:highlight>
                  <a:srgbClr val="FFFFFF"/>
                </a:highlight>
                <a:latin typeface="DM Sans" pitchFamily="2" charset="0"/>
              </a:rPr>
              <a:t>用于管理 </a:t>
            </a:r>
            <a:r>
              <a:rPr lang="en-US" altLang="zh-CN" b="0" i="0" dirty="0">
                <a:effectLst/>
                <a:highlight>
                  <a:srgbClr val="FFFFFF"/>
                </a:highlight>
                <a:latin typeface="DM Sans" pitchFamily="2" charset="0"/>
              </a:rPr>
              <a:t>Oracle Automatic Storage Management (ASM) </a:t>
            </a:r>
            <a:r>
              <a:rPr lang="zh-CN" altLang="en-US" b="0" i="0" dirty="0">
                <a:effectLst/>
                <a:highlight>
                  <a:srgbClr val="FFFFFF"/>
                </a:highlight>
                <a:latin typeface="DM Sans" pitchFamily="2" charset="0"/>
              </a:rPr>
              <a:t>实例的角色，负责管理数据库中的存储空间和文件。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effectLst/>
                <a:highlight>
                  <a:srgbClr val="FFFFFF"/>
                </a:highlight>
                <a:latin typeface="DM Sans" pitchFamily="2" charset="0"/>
              </a:rPr>
              <a:t>SYSBACKUP: </a:t>
            </a:r>
            <a:r>
              <a:rPr lang="zh-CN" altLang="en-US" b="0" i="0" dirty="0">
                <a:effectLst/>
                <a:highlight>
                  <a:srgbClr val="FFFFFF"/>
                </a:highlight>
                <a:latin typeface="DM Sans" pitchFamily="2" charset="0"/>
              </a:rPr>
              <a:t>用于执行数据库备份和恢复操作的特殊角色，具有备份和还原数据库所需的权限。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effectLst/>
                <a:highlight>
                  <a:srgbClr val="FFFFFF"/>
                </a:highlight>
                <a:latin typeface="DM Sans" pitchFamily="2" charset="0"/>
              </a:rPr>
              <a:t>SYSDG (Data Guard Administrator): </a:t>
            </a:r>
            <a:r>
              <a:rPr lang="zh-CN" altLang="en-US" b="0" i="0" dirty="0">
                <a:effectLst/>
                <a:highlight>
                  <a:srgbClr val="FFFFFF"/>
                </a:highlight>
                <a:latin typeface="DM Sans" pitchFamily="2" charset="0"/>
              </a:rPr>
              <a:t>用于管理 </a:t>
            </a:r>
            <a:r>
              <a:rPr lang="en-US" altLang="zh-CN" b="0" i="0" dirty="0">
                <a:effectLst/>
                <a:highlight>
                  <a:srgbClr val="FFFFFF"/>
                </a:highlight>
                <a:latin typeface="DM Sans" pitchFamily="2" charset="0"/>
              </a:rPr>
              <a:t>Oracle Data Guard </a:t>
            </a:r>
            <a:r>
              <a:rPr lang="zh-CN" altLang="en-US" b="0" i="0" dirty="0">
                <a:effectLst/>
                <a:highlight>
                  <a:srgbClr val="FFFFFF"/>
                </a:highlight>
                <a:latin typeface="DM Sans" pitchFamily="2" charset="0"/>
              </a:rPr>
              <a:t>的角色，负责设置和维护数据库的灾难恢复和高可用性解决方案。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effectLst/>
                <a:highlight>
                  <a:srgbClr val="FFFFFF"/>
                </a:highlight>
                <a:latin typeface="DM Sans" pitchFamily="2" charset="0"/>
              </a:rPr>
              <a:t>SYSKM (Key Manager): </a:t>
            </a:r>
            <a:r>
              <a:rPr lang="zh-CN" altLang="en-US" b="0" i="0" dirty="0">
                <a:effectLst/>
                <a:highlight>
                  <a:srgbClr val="FFFFFF"/>
                </a:highlight>
                <a:latin typeface="DM Sans" pitchFamily="2" charset="0"/>
              </a:rPr>
              <a:t>用于管理数据库中的加密关键管理任务的角色，负责管理数据库中的加密各种操作。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effectLst/>
                <a:highlight>
                  <a:srgbClr val="FFFFFF"/>
                </a:highlight>
                <a:latin typeface="DM Sans" pitchFamily="2" charset="0"/>
              </a:rPr>
              <a:t>SYSRAC (Real Application Clusters): </a:t>
            </a:r>
            <a:r>
              <a:rPr lang="zh-CN" altLang="en-US" b="0" i="0" dirty="0">
                <a:effectLst/>
                <a:highlight>
                  <a:srgbClr val="FFFFFF"/>
                </a:highlight>
                <a:latin typeface="DM Sans" pitchFamily="2" charset="0"/>
              </a:rPr>
              <a:t>用于管理 </a:t>
            </a:r>
            <a:r>
              <a:rPr lang="en-US" altLang="zh-CN" b="0" i="0" dirty="0">
                <a:effectLst/>
                <a:highlight>
                  <a:srgbClr val="FFFFFF"/>
                </a:highlight>
                <a:latin typeface="DM Sans" pitchFamily="2" charset="0"/>
              </a:rPr>
              <a:t>Oracle Real Application Clusters (RAC) </a:t>
            </a:r>
            <a:r>
              <a:rPr lang="zh-CN" altLang="en-US" b="0" i="0" dirty="0">
                <a:effectLst/>
                <a:highlight>
                  <a:srgbClr val="FFFFFF"/>
                </a:highlight>
                <a:latin typeface="DM Sans" pitchFamily="2" charset="0"/>
              </a:rPr>
              <a:t>实例的角色，负责管理和配置 </a:t>
            </a:r>
            <a:r>
              <a:rPr lang="en-US" altLang="zh-CN" b="0" i="0" dirty="0">
                <a:effectLst/>
                <a:highlight>
                  <a:srgbClr val="FFFFFF"/>
                </a:highlight>
                <a:latin typeface="DM Sans" pitchFamily="2" charset="0"/>
              </a:rPr>
              <a:t>Oracle RAC </a:t>
            </a:r>
            <a:r>
              <a:rPr lang="zh-CN" altLang="en-US" b="0" i="0" dirty="0">
                <a:effectLst/>
                <a:highlight>
                  <a:srgbClr val="FFFFFF"/>
                </a:highlight>
                <a:latin typeface="DM Sans" pitchFamily="2" charset="0"/>
              </a:rPr>
              <a:t>数据库集群的相关操作。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EECA2-04B3-4D87-8746-324DA9A9C308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670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>
            <a:extLst>
              <a:ext uri="{FF2B5EF4-FFF2-40B4-BE49-F238E27FC236}">
                <a16:creationId xmlns:a16="http://schemas.microsoft.com/office/drawing/2014/main" id="{88E9009B-94AA-777D-6C13-82E533F8FA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>
            <a:extLst>
              <a:ext uri="{FF2B5EF4-FFF2-40B4-BE49-F238E27FC236}">
                <a16:creationId xmlns:a16="http://schemas.microsoft.com/office/drawing/2014/main" id="{CCC5CD06-8C64-4513-9C89-45A72E3943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04" name="灯片编号占位符 3">
            <a:extLst>
              <a:ext uri="{FF2B5EF4-FFF2-40B4-BE49-F238E27FC236}">
                <a16:creationId xmlns:a16="http://schemas.microsoft.com/office/drawing/2014/main" id="{B800C59A-EE71-4774-A9B2-79E9C348F0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fld id="{09BE9B95-083A-4078-994E-61B5D6FCE6FE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pPr/>
              <a:t>34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5294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3" name="图片 2" descr="2ppt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E454C2-EF2D-8B88-637A-C9DAAD6D8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F3ED97-27F9-4C4D-B424-FA690666CF10}" type="datetimeFigureOut">
              <a:rPr lang="zh-CN" altLang="en-US"/>
              <a:pPr>
                <a:defRPr/>
              </a:pPr>
              <a:t>2024/7/19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F39A9C-863C-1AC2-B573-4F0E303F2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F0CD07-B090-90D2-4CAB-315E233D0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DE258C-1A11-4D70-B264-DAD56F0509C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965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" name="日期占位符 3">
            <a:extLst>
              <a:ext uri="{FF2B5EF4-FFF2-40B4-BE49-F238E27FC236}">
                <a16:creationId xmlns:a16="http://schemas.microsoft.com/office/drawing/2014/main" id="{B8D016E5-61C2-C171-4D3B-7C507A67A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38B1AA-8AFE-4681-8D16-06C7799DD915}" type="datetimeFigureOut">
              <a:rPr lang="zh-CN" altLang="en-US"/>
              <a:pPr>
                <a:defRPr/>
              </a:pPr>
              <a:t>2024/7/19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63590DAB-3C39-DD67-858A-20419AF86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7B4478FA-DE94-FCBB-6A3E-EB4FA050E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B548CC-3FA9-4246-B9D8-FC1D31B0836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812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9B4716FC-FFED-DC26-E254-CE231F36C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EFA470-034B-49CE-B59C-D0EA86CD8207}" type="datetimeFigureOut">
              <a:rPr lang="zh-CN" altLang="en-US"/>
              <a:pPr>
                <a:defRPr/>
              </a:pPr>
              <a:t>2024/7/19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6A29EF6B-C711-2641-79CF-977B04100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4A58C8DE-D867-F06C-CB32-BE24E761A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688FEF-59F4-4C88-914F-587813CACE2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3973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A2EEA67C-BB14-444E-A722-3EA8B98CCA7C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97615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A2507-CF04-D0D8-7756-C79A2B42F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14D8BB-EFE0-488C-877F-9429B4499A8A}" type="datetime1">
              <a:rPr lang="zh-CN" altLang="en-US"/>
              <a:pPr>
                <a:defRPr/>
              </a:pPr>
              <a:t>2024/7/19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3C3C6-8AAB-5C80-CA6C-CE6B31874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E671F-E74D-84BA-D085-0FA6E9196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0B8E93-108E-4EBB-BC3B-B5F27F118F1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80005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0" y="1066800"/>
            <a:ext cx="11277600" cy="5486400"/>
          </a:xfrm>
        </p:spPr>
        <p:txBody>
          <a:bodyPr rtlCol="0">
            <a:normAutofit/>
          </a:bodyPr>
          <a:lstStyle/>
          <a:p>
            <a:pPr lvl="0"/>
            <a:endParaRPr lang="zh-CN" altLang="en-US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57EB800-2541-26D0-64EA-9B78FB602B1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657BC7-003E-4594-99CF-4B00A297C9D5}" type="datetime1">
              <a:rPr lang="zh-CN" altLang="en-US"/>
              <a:pPr>
                <a:defRPr/>
              </a:pPr>
              <a:t>2024/7/19</a:t>
            </a:fld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8DF25F9-C436-D9EC-EB6D-6050040689D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B336518-6C38-44BD-5F12-46E6235FBAD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F4409E-1C5D-4BE4-8812-AEE4CB0DBF1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73682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2024/7/19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2024/7/19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D:\360安全浏览器下载\51miz-E1110527-718DE4BD-3840x2194.jpg51miz-E1110527-718DE4BD-3840x2194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8181" t="21320" r="10267" b="14930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D:\360安全浏览器下载\51miz-E1110527-718DE4BD-3840x2194.jpg51miz-E1110527-718DE4BD-3840x2194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8181" t="21320" r="10267" b="14930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9014563-A5CB-CBE8-1EB9-A895F430BCD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0113" y="5566474"/>
            <a:ext cx="2040058" cy="1147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D:\360安全浏览器下载\51miz-E1110527-718DE4BD-3840x2194.jpg51miz-E1110527-718DE4BD-3840x2194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8181" t="21320" r="10267" b="14930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2" r:id="rId10"/>
    <p:sldLayoutId id="2147483664" r:id="rId11"/>
    <p:sldLayoutId id="2147483665" r:id="rId12"/>
    <p:sldLayoutId id="2147483666" r:id="rId13"/>
    <p:sldLayoutId id="2147483667" r:id="rId14"/>
    <p:sldLayoutId id="2147483668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4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s://dbeaver.io/download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27.emf"/><Relationship Id="rId5" Type="http://schemas.openxmlformats.org/officeDocument/2006/relationships/oleObject" Target="../embeddings/oleObject1.bin"/><Relationship Id="rId4" Type="http://schemas.openxmlformats.org/officeDocument/2006/relationships/hyperlink" Target="https://blog.csdn.net/testleaf/article/details/111826134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Relationship Id="rId6" Type="http://schemas.openxmlformats.org/officeDocument/2006/relationships/image" Target="../media/image30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5" Type="http://schemas.openxmlformats.org/officeDocument/2006/relationships/image" Target="../media/image33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4" Type="http://schemas.openxmlformats.org/officeDocument/2006/relationships/notesSlide" Target="../notesSlides/notesSlide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4" Type="http://schemas.openxmlformats.org/officeDocument/2006/relationships/notesSlide" Target="../notesSlides/notesSlide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0.xml"/><Relationship Id="rId6" Type="http://schemas.openxmlformats.org/officeDocument/2006/relationships/hyperlink" Target="https://www.oracle.com/database/technologies/xe-prior-release-downloads.html" TargetMode="External"/><Relationship Id="rId5" Type="http://schemas.openxmlformats.org/officeDocument/2006/relationships/hyperlink" Target="https://www.centos.org/download/" TargetMode="External"/><Relationship Id="rId4" Type="http://schemas.openxmlformats.org/officeDocument/2006/relationships/hyperlink" Target="https://www.vmware.com/products/workstation-pro/workstation-pro-evaluation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10.png"/><Relationship Id="rId4" Type="http://schemas.openxmlformats.org/officeDocument/2006/relationships/hyperlink" Target="https://www.oracle.com/database/technologies/xe-prior-release-downloads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图片 10">
            <a:extLst>
              <a:ext uri="{FF2B5EF4-FFF2-40B4-BE49-F238E27FC236}">
                <a16:creationId xmlns:a16="http://schemas.microsoft.com/office/drawing/2014/main" id="{C84347BD-1EB0-A132-FD09-8939C63C5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76" r="16322"/>
          <a:stretch>
            <a:fillRect/>
          </a:stretch>
        </p:blipFill>
        <p:spPr bwMode="auto">
          <a:xfrm>
            <a:off x="8351838" y="-14288"/>
            <a:ext cx="3825875" cy="325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E53C51D6-B2C3-4D7D-A898-67D4E804C2AE}"/>
              </a:ext>
            </a:extLst>
          </p:cNvPr>
          <p:cNvCxnSpPr/>
          <p:nvPr/>
        </p:nvCxnSpPr>
        <p:spPr>
          <a:xfrm>
            <a:off x="4576763" y="3810000"/>
            <a:ext cx="593248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14ED7E2C-5014-495C-AD6F-317A4B610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4450" y="4197350"/>
            <a:ext cx="1261884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刘晓红</a:t>
            </a:r>
            <a:endParaRPr sz="28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B30C172-C198-426E-8715-1E0C1BDC1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5900" y="4224338"/>
            <a:ext cx="1261884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Times-Roman" charset="0"/>
                <a:ea typeface="隶书" panose="02010509060101010101" pitchFamily="49" charset="-122"/>
                <a:sym typeface="宋体" panose="02010600030101010101" pitchFamily="2" charset="-122"/>
              </a:rPr>
              <a:t>202409</a:t>
            </a:r>
            <a:endParaRPr sz="28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KSO_Shape">
            <a:extLst>
              <a:ext uri="{FF2B5EF4-FFF2-40B4-BE49-F238E27FC236}">
                <a16:creationId xmlns:a16="http://schemas.microsoft.com/office/drawing/2014/main" id="{37546146-055B-4E84-8418-29BC4AC50EE1}"/>
              </a:ext>
            </a:extLst>
          </p:cNvPr>
          <p:cNvSpPr/>
          <p:nvPr/>
        </p:nvSpPr>
        <p:spPr bwMode="auto">
          <a:xfrm>
            <a:off x="4646613" y="4243388"/>
            <a:ext cx="469900" cy="471487"/>
          </a:xfrm>
          <a:custGeom>
            <a:avLst/>
            <a:gdLst>
              <a:gd name="T0" fmla="*/ 440790 w 2792413"/>
              <a:gd name="T1" fmla="*/ 2575798 h 3389313"/>
              <a:gd name="T2" fmla="*/ 1147253 w 2792413"/>
              <a:gd name="T3" fmla="*/ 1201035 h 3389313"/>
              <a:gd name="T4" fmla="*/ 1223433 w 2792413"/>
              <a:gd name="T5" fmla="*/ 1473921 h 3389313"/>
              <a:gd name="T6" fmla="*/ 1315165 w 2792413"/>
              <a:gd name="T7" fmla="*/ 1458373 h 3389313"/>
              <a:gd name="T8" fmla="*/ 1462128 w 2792413"/>
              <a:gd name="T9" fmla="*/ 1368574 h 3389313"/>
              <a:gd name="T10" fmla="*/ 1552274 w 2792413"/>
              <a:gd name="T11" fmla="*/ 1517392 h 3389313"/>
              <a:gd name="T12" fmla="*/ 1632262 w 2792413"/>
              <a:gd name="T13" fmla="*/ 1262910 h 3389313"/>
              <a:gd name="T14" fmla="*/ 1689714 w 2792413"/>
              <a:gd name="T15" fmla="*/ 1093784 h 3389313"/>
              <a:gd name="T16" fmla="*/ 1947454 w 2792413"/>
              <a:gd name="T17" fmla="*/ 1176285 h 3389313"/>
              <a:gd name="T18" fmla="*/ 2040457 w 2792413"/>
              <a:gd name="T19" fmla="*/ 1240064 h 3389313"/>
              <a:gd name="T20" fmla="*/ 2124889 w 2792413"/>
              <a:gd name="T21" fmla="*/ 1394276 h 3389313"/>
              <a:gd name="T22" fmla="*/ 2358823 w 2792413"/>
              <a:gd name="T23" fmla="*/ 1575460 h 3389313"/>
              <a:gd name="T24" fmla="*/ 2669254 w 2792413"/>
              <a:gd name="T25" fmla="*/ 1240381 h 3389313"/>
              <a:gd name="T26" fmla="*/ 2738767 w 2792413"/>
              <a:gd name="T27" fmla="*/ 1227371 h 3389313"/>
              <a:gd name="T28" fmla="*/ 2783840 w 2792413"/>
              <a:gd name="T29" fmla="*/ 1283853 h 3389313"/>
              <a:gd name="T30" fmla="*/ 2705122 w 2792413"/>
              <a:gd name="T31" fmla="*/ 1422200 h 3389313"/>
              <a:gd name="T32" fmla="*/ 2761621 w 2792413"/>
              <a:gd name="T33" fmla="*/ 1492008 h 3389313"/>
              <a:gd name="T34" fmla="*/ 2775270 w 2792413"/>
              <a:gd name="T35" fmla="*/ 1582441 h 3389313"/>
              <a:gd name="T36" fmla="*/ 2740355 w 2792413"/>
              <a:gd name="T37" fmla="*/ 1669383 h 3389313"/>
              <a:gd name="T38" fmla="*/ 2438811 w 2792413"/>
              <a:gd name="T39" fmla="*/ 2001606 h 3389313"/>
              <a:gd name="T40" fmla="*/ 2326447 w 2792413"/>
              <a:gd name="T41" fmla="*/ 2083155 h 3389313"/>
              <a:gd name="T42" fmla="*/ 2234397 w 2792413"/>
              <a:gd name="T43" fmla="*/ 2095530 h 3389313"/>
              <a:gd name="T44" fmla="*/ 2140759 w 2792413"/>
              <a:gd name="T45" fmla="*/ 2059674 h 3389313"/>
              <a:gd name="T46" fmla="*/ 2049979 w 2792413"/>
              <a:gd name="T47" fmla="*/ 1965116 h 3389313"/>
              <a:gd name="T48" fmla="*/ 1428165 w 2792413"/>
              <a:gd name="T49" fmla="*/ 2143126 h 3389313"/>
              <a:gd name="T50" fmla="*/ 1429434 w 2792413"/>
              <a:gd name="T51" fmla="*/ 1759182 h 3389313"/>
              <a:gd name="T52" fmla="*/ 1368174 w 2792413"/>
              <a:gd name="T53" fmla="*/ 1755057 h 3389313"/>
              <a:gd name="T54" fmla="*/ 1337384 w 2792413"/>
              <a:gd name="T55" fmla="*/ 1826769 h 3389313"/>
              <a:gd name="T56" fmla="*/ 852376 w 2792413"/>
              <a:gd name="T57" fmla="*/ 1682710 h 3389313"/>
              <a:gd name="T58" fmla="*/ 784766 w 2792413"/>
              <a:gd name="T59" fmla="*/ 2018424 h 3389313"/>
              <a:gd name="T60" fmla="*/ 485762 w 2792413"/>
              <a:gd name="T61" fmla="*/ 1784884 h 3389313"/>
              <a:gd name="T62" fmla="*/ 583526 w 2792413"/>
              <a:gd name="T63" fmla="*/ 1432036 h 3389313"/>
              <a:gd name="T64" fmla="*/ 667641 w 2792413"/>
              <a:gd name="T65" fmla="*/ 1278141 h 3389313"/>
              <a:gd name="T66" fmla="*/ 848249 w 2792413"/>
              <a:gd name="T67" fmla="*/ 1188343 h 3389313"/>
              <a:gd name="T68" fmla="*/ 1117099 w 2792413"/>
              <a:gd name="T69" fmla="*/ 1090294 h 3389313"/>
              <a:gd name="T70" fmla="*/ 1495426 w 2792413"/>
              <a:gd name="T71" fmla="*/ 10798 h 3389313"/>
              <a:gd name="T72" fmla="*/ 1596073 w 2792413"/>
              <a:gd name="T73" fmla="*/ 50816 h 3389313"/>
              <a:gd name="T74" fmla="*/ 1679258 w 2792413"/>
              <a:gd name="T75" fmla="*/ 116241 h 3389313"/>
              <a:gd name="T76" fmla="*/ 1743076 w 2792413"/>
              <a:gd name="T77" fmla="*/ 203263 h 3389313"/>
              <a:gd name="T78" fmla="*/ 1802448 w 2792413"/>
              <a:gd name="T79" fmla="*/ 402397 h 3389313"/>
              <a:gd name="T80" fmla="*/ 1849121 w 2792413"/>
              <a:gd name="T81" fmla="*/ 458612 h 3389313"/>
              <a:gd name="T82" fmla="*/ 1861186 w 2792413"/>
              <a:gd name="T83" fmla="*/ 526260 h 3389313"/>
              <a:gd name="T84" fmla="*/ 1823086 w 2792413"/>
              <a:gd name="T85" fmla="*/ 626621 h 3389313"/>
              <a:gd name="T86" fmla="*/ 1771651 w 2792413"/>
              <a:gd name="T87" fmla="*/ 681248 h 3389313"/>
              <a:gd name="T88" fmla="*/ 1688148 w 2792413"/>
              <a:gd name="T89" fmla="*/ 863867 h 3389313"/>
              <a:gd name="T90" fmla="*/ 1552576 w 2792413"/>
              <a:gd name="T91" fmla="*/ 992176 h 3389313"/>
              <a:gd name="T92" fmla="*/ 1464628 w 2792413"/>
              <a:gd name="T93" fmla="*/ 1024254 h 3389313"/>
              <a:gd name="T94" fmla="*/ 1364933 w 2792413"/>
              <a:gd name="T95" fmla="*/ 1028383 h 3389313"/>
              <a:gd name="T96" fmla="*/ 1273493 w 2792413"/>
              <a:gd name="T97" fmla="*/ 1003928 h 3389313"/>
              <a:gd name="T98" fmla="*/ 1136333 w 2792413"/>
              <a:gd name="T99" fmla="*/ 893721 h 3389313"/>
              <a:gd name="T100" fmla="*/ 1043305 w 2792413"/>
              <a:gd name="T101" fmla="*/ 719677 h 3389313"/>
              <a:gd name="T102" fmla="*/ 984250 w 2792413"/>
              <a:gd name="T103" fmla="*/ 642183 h 3389313"/>
              <a:gd name="T104" fmla="*/ 943610 w 2792413"/>
              <a:gd name="T105" fmla="*/ 580887 h 3389313"/>
              <a:gd name="T106" fmla="*/ 930275 w 2792413"/>
              <a:gd name="T107" fmla="*/ 508792 h 3389313"/>
              <a:gd name="T108" fmla="*/ 958215 w 2792413"/>
              <a:gd name="T109" fmla="*/ 440826 h 3389313"/>
              <a:gd name="T110" fmla="*/ 1010603 w 2792413"/>
              <a:gd name="T111" fmla="*/ 336019 h 3389313"/>
              <a:gd name="T112" fmla="*/ 1081405 w 2792413"/>
              <a:gd name="T113" fmla="*/ 168327 h 3389313"/>
              <a:gd name="T114" fmla="*/ 1152525 w 2792413"/>
              <a:gd name="T115" fmla="*/ 89245 h 3389313"/>
              <a:gd name="T116" fmla="*/ 1242060 w 2792413"/>
              <a:gd name="T117" fmla="*/ 32713 h 3389313"/>
              <a:gd name="T118" fmla="*/ 1348105 w 2792413"/>
              <a:gd name="T119" fmla="*/ 3494 h 3389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92413" h="3389313">
                <a:moveTo>
                  <a:pt x="520700" y="2665413"/>
                </a:moveTo>
                <a:lnTo>
                  <a:pt x="2271713" y="2665413"/>
                </a:lnTo>
                <a:lnTo>
                  <a:pt x="2258063" y="3389313"/>
                </a:lnTo>
                <a:lnTo>
                  <a:pt x="534985" y="3389313"/>
                </a:lnTo>
                <a:lnTo>
                  <a:pt x="520700" y="2665413"/>
                </a:lnTo>
                <a:close/>
                <a:moveTo>
                  <a:pt x="0" y="2312988"/>
                </a:moveTo>
                <a:lnTo>
                  <a:pt x="2792413" y="2312988"/>
                </a:lnTo>
                <a:lnTo>
                  <a:pt x="2504058" y="3016251"/>
                </a:lnTo>
                <a:lnTo>
                  <a:pt x="2343366" y="3016251"/>
                </a:lnTo>
                <a:lnTo>
                  <a:pt x="2351623" y="2575798"/>
                </a:lnTo>
                <a:lnTo>
                  <a:pt x="440790" y="2575798"/>
                </a:lnTo>
                <a:lnTo>
                  <a:pt x="449047" y="3016251"/>
                </a:lnTo>
                <a:lnTo>
                  <a:pt x="288355" y="3016251"/>
                </a:lnTo>
                <a:lnTo>
                  <a:pt x="0" y="2312988"/>
                </a:lnTo>
                <a:close/>
                <a:moveTo>
                  <a:pt x="1131065" y="1087438"/>
                </a:moveTo>
                <a:lnTo>
                  <a:pt x="1131065" y="1087755"/>
                </a:lnTo>
                <a:lnTo>
                  <a:pt x="1131700" y="1087438"/>
                </a:lnTo>
                <a:lnTo>
                  <a:pt x="1133287" y="1104890"/>
                </a:lnTo>
                <a:lnTo>
                  <a:pt x="1135826" y="1125198"/>
                </a:lnTo>
                <a:lnTo>
                  <a:pt x="1138683" y="1148044"/>
                </a:lnTo>
                <a:lnTo>
                  <a:pt x="1142492" y="1173112"/>
                </a:lnTo>
                <a:lnTo>
                  <a:pt x="1147253" y="1201035"/>
                </a:lnTo>
                <a:lnTo>
                  <a:pt x="1153284" y="1231179"/>
                </a:lnTo>
                <a:lnTo>
                  <a:pt x="1160267" y="1262910"/>
                </a:lnTo>
                <a:lnTo>
                  <a:pt x="1168520" y="1297180"/>
                </a:lnTo>
                <a:lnTo>
                  <a:pt x="1178042" y="1333670"/>
                </a:lnTo>
                <a:lnTo>
                  <a:pt x="1183439" y="1352074"/>
                </a:lnTo>
                <a:lnTo>
                  <a:pt x="1188835" y="1371430"/>
                </a:lnTo>
                <a:lnTo>
                  <a:pt x="1195183" y="1391103"/>
                </a:lnTo>
                <a:lnTo>
                  <a:pt x="1201531" y="1411094"/>
                </a:lnTo>
                <a:lnTo>
                  <a:pt x="1208514" y="1431719"/>
                </a:lnTo>
                <a:lnTo>
                  <a:pt x="1215497" y="1452344"/>
                </a:lnTo>
                <a:lnTo>
                  <a:pt x="1223433" y="1473921"/>
                </a:lnTo>
                <a:lnTo>
                  <a:pt x="1231685" y="1495498"/>
                </a:lnTo>
                <a:lnTo>
                  <a:pt x="1240573" y="1517392"/>
                </a:lnTo>
                <a:lnTo>
                  <a:pt x="1249461" y="1539604"/>
                </a:lnTo>
                <a:lnTo>
                  <a:pt x="1258983" y="1562450"/>
                </a:lnTo>
                <a:lnTo>
                  <a:pt x="1269458" y="1585296"/>
                </a:lnTo>
                <a:lnTo>
                  <a:pt x="1279932" y="1608460"/>
                </a:lnTo>
                <a:lnTo>
                  <a:pt x="1291359" y="1632258"/>
                </a:lnTo>
                <a:lnTo>
                  <a:pt x="1294851" y="1601162"/>
                </a:lnTo>
                <a:lnTo>
                  <a:pt x="1298977" y="1571018"/>
                </a:lnTo>
                <a:lnTo>
                  <a:pt x="1306913" y="1512315"/>
                </a:lnTo>
                <a:lnTo>
                  <a:pt x="1315165" y="1458373"/>
                </a:lnTo>
                <a:lnTo>
                  <a:pt x="1323101" y="1409824"/>
                </a:lnTo>
                <a:lnTo>
                  <a:pt x="1330084" y="1368574"/>
                </a:lnTo>
                <a:lnTo>
                  <a:pt x="1336115" y="1335574"/>
                </a:lnTo>
                <a:lnTo>
                  <a:pt x="1342780" y="1300670"/>
                </a:lnTo>
                <a:lnTo>
                  <a:pt x="1298025" y="1196275"/>
                </a:lnTo>
                <a:lnTo>
                  <a:pt x="1370395" y="1127736"/>
                </a:lnTo>
                <a:lnTo>
                  <a:pt x="1421817" y="1127736"/>
                </a:lnTo>
                <a:lnTo>
                  <a:pt x="1494187" y="1196275"/>
                </a:lnTo>
                <a:lnTo>
                  <a:pt x="1449749" y="1300670"/>
                </a:lnTo>
                <a:lnTo>
                  <a:pt x="1456415" y="1335574"/>
                </a:lnTo>
                <a:lnTo>
                  <a:pt x="1462128" y="1368574"/>
                </a:lnTo>
                <a:lnTo>
                  <a:pt x="1469746" y="1409824"/>
                </a:lnTo>
                <a:lnTo>
                  <a:pt x="1477364" y="1458373"/>
                </a:lnTo>
                <a:lnTo>
                  <a:pt x="1485617" y="1512315"/>
                </a:lnTo>
                <a:lnTo>
                  <a:pt x="1493869" y="1571018"/>
                </a:lnTo>
                <a:lnTo>
                  <a:pt x="1497678" y="1601162"/>
                </a:lnTo>
                <a:lnTo>
                  <a:pt x="1501170" y="1632258"/>
                </a:lnTo>
                <a:lnTo>
                  <a:pt x="1512279" y="1608460"/>
                </a:lnTo>
                <a:lnTo>
                  <a:pt x="1523072" y="1585296"/>
                </a:lnTo>
                <a:lnTo>
                  <a:pt x="1533229" y="1562450"/>
                </a:lnTo>
                <a:lnTo>
                  <a:pt x="1542751" y="1539604"/>
                </a:lnTo>
                <a:lnTo>
                  <a:pt x="1552274" y="1517392"/>
                </a:lnTo>
                <a:lnTo>
                  <a:pt x="1560844" y="1495498"/>
                </a:lnTo>
                <a:lnTo>
                  <a:pt x="1568779" y="1473921"/>
                </a:lnTo>
                <a:lnTo>
                  <a:pt x="1576715" y="1452344"/>
                </a:lnTo>
                <a:lnTo>
                  <a:pt x="1584015" y="1431719"/>
                </a:lnTo>
                <a:lnTo>
                  <a:pt x="1590681" y="1411094"/>
                </a:lnTo>
                <a:lnTo>
                  <a:pt x="1597346" y="1391103"/>
                </a:lnTo>
                <a:lnTo>
                  <a:pt x="1603377" y="1371430"/>
                </a:lnTo>
                <a:lnTo>
                  <a:pt x="1609408" y="1352074"/>
                </a:lnTo>
                <a:lnTo>
                  <a:pt x="1614487" y="1333670"/>
                </a:lnTo>
                <a:lnTo>
                  <a:pt x="1624327" y="1297180"/>
                </a:lnTo>
                <a:lnTo>
                  <a:pt x="1632262" y="1262910"/>
                </a:lnTo>
                <a:lnTo>
                  <a:pt x="1639563" y="1231179"/>
                </a:lnTo>
                <a:lnTo>
                  <a:pt x="1644959" y="1201035"/>
                </a:lnTo>
                <a:lnTo>
                  <a:pt x="1649720" y="1173112"/>
                </a:lnTo>
                <a:lnTo>
                  <a:pt x="1653846" y="1148044"/>
                </a:lnTo>
                <a:lnTo>
                  <a:pt x="1657020" y="1125198"/>
                </a:lnTo>
                <a:lnTo>
                  <a:pt x="1659242" y="1104890"/>
                </a:lnTo>
                <a:lnTo>
                  <a:pt x="1660829" y="1087438"/>
                </a:lnTo>
                <a:lnTo>
                  <a:pt x="1661464" y="1087755"/>
                </a:lnTo>
                <a:lnTo>
                  <a:pt x="1661464" y="1087438"/>
                </a:lnTo>
                <a:lnTo>
                  <a:pt x="1675430" y="1090294"/>
                </a:lnTo>
                <a:lnTo>
                  <a:pt x="1689714" y="1093784"/>
                </a:lnTo>
                <a:lnTo>
                  <a:pt x="1703998" y="1097592"/>
                </a:lnTo>
                <a:lnTo>
                  <a:pt x="1718916" y="1101400"/>
                </a:lnTo>
                <a:lnTo>
                  <a:pt x="1749705" y="1110919"/>
                </a:lnTo>
                <a:lnTo>
                  <a:pt x="1782399" y="1120756"/>
                </a:lnTo>
                <a:lnTo>
                  <a:pt x="1812871" y="1129640"/>
                </a:lnTo>
                <a:lnTo>
                  <a:pt x="1841120" y="1138208"/>
                </a:lnTo>
                <a:lnTo>
                  <a:pt x="1866831" y="1146458"/>
                </a:lnTo>
                <a:lnTo>
                  <a:pt x="1890002" y="1154390"/>
                </a:lnTo>
                <a:lnTo>
                  <a:pt x="1911269" y="1162006"/>
                </a:lnTo>
                <a:lnTo>
                  <a:pt x="1930314" y="1168987"/>
                </a:lnTo>
                <a:lnTo>
                  <a:pt x="1947454" y="1176285"/>
                </a:lnTo>
                <a:lnTo>
                  <a:pt x="1962690" y="1183266"/>
                </a:lnTo>
                <a:lnTo>
                  <a:pt x="1976021" y="1189612"/>
                </a:lnTo>
                <a:lnTo>
                  <a:pt x="1987766" y="1195958"/>
                </a:lnTo>
                <a:lnTo>
                  <a:pt x="1998240" y="1201670"/>
                </a:lnTo>
                <a:lnTo>
                  <a:pt x="2006811" y="1207381"/>
                </a:lnTo>
                <a:lnTo>
                  <a:pt x="2014111" y="1212775"/>
                </a:lnTo>
                <a:lnTo>
                  <a:pt x="2020142" y="1218487"/>
                </a:lnTo>
                <a:lnTo>
                  <a:pt x="2025221" y="1223564"/>
                </a:lnTo>
                <a:lnTo>
                  <a:pt x="2029030" y="1228641"/>
                </a:lnTo>
                <a:lnTo>
                  <a:pt x="2035061" y="1234035"/>
                </a:lnTo>
                <a:lnTo>
                  <a:pt x="2040457" y="1240064"/>
                </a:lnTo>
                <a:lnTo>
                  <a:pt x="2046170" y="1246410"/>
                </a:lnTo>
                <a:lnTo>
                  <a:pt x="2051249" y="1252756"/>
                </a:lnTo>
                <a:lnTo>
                  <a:pt x="2056010" y="1259420"/>
                </a:lnTo>
                <a:lnTo>
                  <a:pt x="2060771" y="1266401"/>
                </a:lnTo>
                <a:lnTo>
                  <a:pt x="2065215" y="1273699"/>
                </a:lnTo>
                <a:lnTo>
                  <a:pt x="2068706" y="1281631"/>
                </a:lnTo>
                <a:lnTo>
                  <a:pt x="2069976" y="1283535"/>
                </a:lnTo>
                <a:lnTo>
                  <a:pt x="2072833" y="1289564"/>
                </a:lnTo>
                <a:lnTo>
                  <a:pt x="2083942" y="1312410"/>
                </a:lnTo>
                <a:lnTo>
                  <a:pt x="2101717" y="1348584"/>
                </a:lnTo>
                <a:lnTo>
                  <a:pt x="2124889" y="1394276"/>
                </a:lnTo>
                <a:lnTo>
                  <a:pt x="2151869" y="1446950"/>
                </a:lnTo>
                <a:lnTo>
                  <a:pt x="2182341" y="1504382"/>
                </a:lnTo>
                <a:lnTo>
                  <a:pt x="2197894" y="1534210"/>
                </a:lnTo>
                <a:lnTo>
                  <a:pt x="2214399" y="1563719"/>
                </a:lnTo>
                <a:lnTo>
                  <a:pt x="2230588" y="1593229"/>
                </a:lnTo>
                <a:lnTo>
                  <a:pt x="2247093" y="1622104"/>
                </a:lnTo>
                <a:lnTo>
                  <a:pt x="2260742" y="1645902"/>
                </a:lnTo>
                <a:lnTo>
                  <a:pt x="2274073" y="1668431"/>
                </a:lnTo>
                <a:lnTo>
                  <a:pt x="2305497" y="1634479"/>
                </a:lnTo>
                <a:lnTo>
                  <a:pt x="2332478" y="1604652"/>
                </a:lnTo>
                <a:lnTo>
                  <a:pt x="2358823" y="1575460"/>
                </a:lnTo>
                <a:lnTo>
                  <a:pt x="2406752" y="1520883"/>
                </a:lnTo>
                <a:lnTo>
                  <a:pt x="2443572" y="1478046"/>
                </a:lnTo>
                <a:lnTo>
                  <a:pt x="2465157" y="1453296"/>
                </a:lnTo>
                <a:lnTo>
                  <a:pt x="2468013" y="1449805"/>
                </a:lnTo>
                <a:lnTo>
                  <a:pt x="2471822" y="1445681"/>
                </a:lnTo>
                <a:lnTo>
                  <a:pt x="2475631" y="1441555"/>
                </a:lnTo>
                <a:lnTo>
                  <a:pt x="2483567" y="1434257"/>
                </a:lnTo>
                <a:lnTo>
                  <a:pt x="2491819" y="1427276"/>
                </a:lnTo>
                <a:lnTo>
                  <a:pt x="2500390" y="1420930"/>
                </a:lnTo>
                <a:lnTo>
                  <a:pt x="2664175" y="1245141"/>
                </a:lnTo>
                <a:lnTo>
                  <a:pt x="2669254" y="1240381"/>
                </a:lnTo>
                <a:lnTo>
                  <a:pt x="2674967" y="1235939"/>
                </a:lnTo>
                <a:lnTo>
                  <a:pt x="2680681" y="1232131"/>
                </a:lnTo>
                <a:lnTo>
                  <a:pt x="2686712" y="1229275"/>
                </a:lnTo>
                <a:lnTo>
                  <a:pt x="2693060" y="1227054"/>
                </a:lnTo>
                <a:lnTo>
                  <a:pt x="2699408" y="1225150"/>
                </a:lnTo>
                <a:lnTo>
                  <a:pt x="2706074" y="1224198"/>
                </a:lnTo>
                <a:lnTo>
                  <a:pt x="2712422" y="1223247"/>
                </a:lnTo>
                <a:lnTo>
                  <a:pt x="2719088" y="1223247"/>
                </a:lnTo>
                <a:lnTo>
                  <a:pt x="2725754" y="1224198"/>
                </a:lnTo>
                <a:lnTo>
                  <a:pt x="2732419" y="1225468"/>
                </a:lnTo>
                <a:lnTo>
                  <a:pt x="2738767" y="1227371"/>
                </a:lnTo>
                <a:lnTo>
                  <a:pt x="2745116" y="1229910"/>
                </a:lnTo>
                <a:lnTo>
                  <a:pt x="2751147" y="1233400"/>
                </a:lnTo>
                <a:lnTo>
                  <a:pt x="2757178" y="1237525"/>
                </a:lnTo>
                <a:lnTo>
                  <a:pt x="2762574" y="1241968"/>
                </a:lnTo>
                <a:lnTo>
                  <a:pt x="2767335" y="1247045"/>
                </a:lnTo>
                <a:lnTo>
                  <a:pt x="2771779" y="1252756"/>
                </a:lnTo>
                <a:lnTo>
                  <a:pt x="2775270" y="1258151"/>
                </a:lnTo>
                <a:lnTo>
                  <a:pt x="2778444" y="1264497"/>
                </a:lnTo>
                <a:lnTo>
                  <a:pt x="2780666" y="1270843"/>
                </a:lnTo>
                <a:lnTo>
                  <a:pt x="2782571" y="1277189"/>
                </a:lnTo>
                <a:lnTo>
                  <a:pt x="2783840" y="1283853"/>
                </a:lnTo>
                <a:lnTo>
                  <a:pt x="2784475" y="1290199"/>
                </a:lnTo>
                <a:lnTo>
                  <a:pt x="2784475" y="1296862"/>
                </a:lnTo>
                <a:lnTo>
                  <a:pt x="2783840" y="1303526"/>
                </a:lnTo>
                <a:lnTo>
                  <a:pt x="2782253" y="1310189"/>
                </a:lnTo>
                <a:lnTo>
                  <a:pt x="2780349" y="1316535"/>
                </a:lnTo>
                <a:lnTo>
                  <a:pt x="2777492" y="1322882"/>
                </a:lnTo>
                <a:lnTo>
                  <a:pt x="2774635" y="1328911"/>
                </a:lnTo>
                <a:lnTo>
                  <a:pt x="2770509" y="1334622"/>
                </a:lnTo>
                <a:lnTo>
                  <a:pt x="2766065" y="1340334"/>
                </a:lnTo>
                <a:lnTo>
                  <a:pt x="2694964" y="1416171"/>
                </a:lnTo>
                <a:lnTo>
                  <a:pt x="2705122" y="1422200"/>
                </a:lnTo>
                <a:lnTo>
                  <a:pt x="2709883" y="1426007"/>
                </a:lnTo>
                <a:lnTo>
                  <a:pt x="2714644" y="1429815"/>
                </a:lnTo>
                <a:lnTo>
                  <a:pt x="2721310" y="1435844"/>
                </a:lnTo>
                <a:lnTo>
                  <a:pt x="2727658" y="1441873"/>
                </a:lnTo>
                <a:lnTo>
                  <a:pt x="2733689" y="1448854"/>
                </a:lnTo>
                <a:lnTo>
                  <a:pt x="2739085" y="1455517"/>
                </a:lnTo>
                <a:lnTo>
                  <a:pt x="2744481" y="1462498"/>
                </a:lnTo>
                <a:lnTo>
                  <a:pt x="2749242" y="1469478"/>
                </a:lnTo>
                <a:lnTo>
                  <a:pt x="2753686" y="1476777"/>
                </a:lnTo>
                <a:lnTo>
                  <a:pt x="2757812" y="1484392"/>
                </a:lnTo>
                <a:lnTo>
                  <a:pt x="2761621" y="1492008"/>
                </a:lnTo>
                <a:lnTo>
                  <a:pt x="2764478" y="1499940"/>
                </a:lnTo>
                <a:lnTo>
                  <a:pt x="2767335" y="1507873"/>
                </a:lnTo>
                <a:lnTo>
                  <a:pt x="2770191" y="1515806"/>
                </a:lnTo>
                <a:lnTo>
                  <a:pt x="2771779" y="1524056"/>
                </a:lnTo>
                <a:lnTo>
                  <a:pt x="2773683" y="1532306"/>
                </a:lnTo>
                <a:lnTo>
                  <a:pt x="2774953" y="1540556"/>
                </a:lnTo>
                <a:lnTo>
                  <a:pt x="2775905" y="1548806"/>
                </a:lnTo>
                <a:lnTo>
                  <a:pt x="2776222" y="1557373"/>
                </a:lnTo>
                <a:lnTo>
                  <a:pt x="2776222" y="1565623"/>
                </a:lnTo>
                <a:lnTo>
                  <a:pt x="2775905" y="1574191"/>
                </a:lnTo>
                <a:lnTo>
                  <a:pt x="2775270" y="1582441"/>
                </a:lnTo>
                <a:lnTo>
                  <a:pt x="2774000" y="1591008"/>
                </a:lnTo>
                <a:lnTo>
                  <a:pt x="2772731" y="1598941"/>
                </a:lnTo>
                <a:lnTo>
                  <a:pt x="2770826" y="1607508"/>
                </a:lnTo>
                <a:lnTo>
                  <a:pt x="2768604" y="1615758"/>
                </a:lnTo>
                <a:lnTo>
                  <a:pt x="2765430" y="1623691"/>
                </a:lnTo>
                <a:lnTo>
                  <a:pt x="2762574" y="1631624"/>
                </a:lnTo>
                <a:lnTo>
                  <a:pt x="2758765" y="1639556"/>
                </a:lnTo>
                <a:lnTo>
                  <a:pt x="2754956" y="1647489"/>
                </a:lnTo>
                <a:lnTo>
                  <a:pt x="2750194" y="1654787"/>
                </a:lnTo>
                <a:lnTo>
                  <a:pt x="2745433" y="1662085"/>
                </a:lnTo>
                <a:lnTo>
                  <a:pt x="2740355" y="1669383"/>
                </a:lnTo>
                <a:lnTo>
                  <a:pt x="2734641" y="1676364"/>
                </a:lnTo>
                <a:lnTo>
                  <a:pt x="2716549" y="1697941"/>
                </a:lnTo>
                <a:lnTo>
                  <a:pt x="2670206" y="1751249"/>
                </a:lnTo>
                <a:lnTo>
                  <a:pt x="2639417" y="1786470"/>
                </a:lnTo>
                <a:lnTo>
                  <a:pt x="2605136" y="1824865"/>
                </a:lnTo>
                <a:lnTo>
                  <a:pt x="2569586" y="1864529"/>
                </a:lnTo>
                <a:lnTo>
                  <a:pt x="2532766" y="1904827"/>
                </a:lnTo>
                <a:lnTo>
                  <a:pt x="2508325" y="1930529"/>
                </a:lnTo>
                <a:lnTo>
                  <a:pt x="2484519" y="1955914"/>
                </a:lnTo>
                <a:lnTo>
                  <a:pt x="2461030" y="1979712"/>
                </a:lnTo>
                <a:lnTo>
                  <a:pt x="2438811" y="2001606"/>
                </a:lnTo>
                <a:lnTo>
                  <a:pt x="2426115" y="2013347"/>
                </a:lnTo>
                <a:lnTo>
                  <a:pt x="2413418" y="2025087"/>
                </a:lnTo>
                <a:lnTo>
                  <a:pt x="2400722" y="2035876"/>
                </a:lnTo>
                <a:lnTo>
                  <a:pt x="2387708" y="2046664"/>
                </a:lnTo>
                <a:lnTo>
                  <a:pt x="2380090" y="2052376"/>
                </a:lnTo>
                <a:lnTo>
                  <a:pt x="2371837" y="2058405"/>
                </a:lnTo>
                <a:lnTo>
                  <a:pt x="2362314" y="2064751"/>
                </a:lnTo>
                <a:lnTo>
                  <a:pt x="2351205" y="2071414"/>
                </a:lnTo>
                <a:lnTo>
                  <a:pt x="2343904" y="2075222"/>
                </a:lnTo>
                <a:lnTo>
                  <a:pt x="2335969" y="2079347"/>
                </a:lnTo>
                <a:lnTo>
                  <a:pt x="2326447" y="2083155"/>
                </a:lnTo>
                <a:lnTo>
                  <a:pt x="2315337" y="2087280"/>
                </a:lnTo>
                <a:lnTo>
                  <a:pt x="2307719" y="2089501"/>
                </a:lnTo>
                <a:lnTo>
                  <a:pt x="2300101" y="2091405"/>
                </a:lnTo>
                <a:lnTo>
                  <a:pt x="2292801" y="2093309"/>
                </a:lnTo>
                <a:lnTo>
                  <a:pt x="2284865" y="2094578"/>
                </a:lnTo>
                <a:lnTo>
                  <a:pt x="2277565" y="2095530"/>
                </a:lnTo>
                <a:lnTo>
                  <a:pt x="2270582" y="2096164"/>
                </a:lnTo>
                <a:lnTo>
                  <a:pt x="2262964" y="2096799"/>
                </a:lnTo>
                <a:lnTo>
                  <a:pt x="2255981" y="2097116"/>
                </a:lnTo>
                <a:lnTo>
                  <a:pt x="2244871" y="2096799"/>
                </a:lnTo>
                <a:lnTo>
                  <a:pt x="2234397" y="2095530"/>
                </a:lnTo>
                <a:lnTo>
                  <a:pt x="2224557" y="2093943"/>
                </a:lnTo>
                <a:lnTo>
                  <a:pt x="2215034" y="2092357"/>
                </a:lnTo>
                <a:lnTo>
                  <a:pt x="2206147" y="2090453"/>
                </a:lnTo>
                <a:lnTo>
                  <a:pt x="2197894" y="2087597"/>
                </a:lnTo>
                <a:lnTo>
                  <a:pt x="2190593" y="2085058"/>
                </a:lnTo>
                <a:lnTo>
                  <a:pt x="2183610" y="2082520"/>
                </a:lnTo>
                <a:lnTo>
                  <a:pt x="2176945" y="2079982"/>
                </a:lnTo>
                <a:lnTo>
                  <a:pt x="2170596" y="2077126"/>
                </a:lnTo>
                <a:lnTo>
                  <a:pt x="2159487" y="2071097"/>
                </a:lnTo>
                <a:lnTo>
                  <a:pt x="2149647" y="2065385"/>
                </a:lnTo>
                <a:lnTo>
                  <a:pt x="2140759" y="2059674"/>
                </a:lnTo>
                <a:lnTo>
                  <a:pt x="2133141" y="2053962"/>
                </a:lnTo>
                <a:lnTo>
                  <a:pt x="2125841" y="2048251"/>
                </a:lnTo>
                <a:lnTo>
                  <a:pt x="2119175" y="2043174"/>
                </a:lnTo>
                <a:lnTo>
                  <a:pt x="2113462" y="2037779"/>
                </a:lnTo>
                <a:lnTo>
                  <a:pt x="2102670" y="2027308"/>
                </a:lnTo>
                <a:lnTo>
                  <a:pt x="2092512" y="2017154"/>
                </a:lnTo>
                <a:lnTo>
                  <a:pt x="2083307" y="2006683"/>
                </a:lnTo>
                <a:lnTo>
                  <a:pt x="2074737" y="1996847"/>
                </a:lnTo>
                <a:lnTo>
                  <a:pt x="2066167" y="1986375"/>
                </a:lnTo>
                <a:lnTo>
                  <a:pt x="2057914" y="1975904"/>
                </a:lnTo>
                <a:lnTo>
                  <a:pt x="2049979" y="1965116"/>
                </a:lnTo>
                <a:lnTo>
                  <a:pt x="2042044" y="1954010"/>
                </a:lnTo>
                <a:lnTo>
                  <a:pt x="2026490" y="1931798"/>
                </a:lnTo>
                <a:lnTo>
                  <a:pt x="2013476" y="1912125"/>
                </a:lnTo>
                <a:lnTo>
                  <a:pt x="2000462" y="1891817"/>
                </a:lnTo>
                <a:lnTo>
                  <a:pt x="1987131" y="1870557"/>
                </a:lnTo>
                <a:lnTo>
                  <a:pt x="1974117" y="1848663"/>
                </a:lnTo>
                <a:lnTo>
                  <a:pt x="1961103" y="1826769"/>
                </a:lnTo>
                <a:lnTo>
                  <a:pt x="1948089" y="1803922"/>
                </a:lnTo>
                <a:lnTo>
                  <a:pt x="1922061" y="1758547"/>
                </a:lnTo>
                <a:lnTo>
                  <a:pt x="1922061" y="2143126"/>
                </a:lnTo>
                <a:lnTo>
                  <a:pt x="1428165" y="2143126"/>
                </a:lnTo>
                <a:lnTo>
                  <a:pt x="1455462" y="1826769"/>
                </a:lnTo>
                <a:lnTo>
                  <a:pt x="1455145" y="1818519"/>
                </a:lnTo>
                <a:lnTo>
                  <a:pt x="1454510" y="1810269"/>
                </a:lnTo>
                <a:lnTo>
                  <a:pt x="1452923" y="1802653"/>
                </a:lnTo>
                <a:lnTo>
                  <a:pt x="1450701" y="1795038"/>
                </a:lnTo>
                <a:lnTo>
                  <a:pt x="1448479" y="1788057"/>
                </a:lnTo>
                <a:lnTo>
                  <a:pt x="1445623" y="1781076"/>
                </a:lnTo>
                <a:lnTo>
                  <a:pt x="1441814" y="1774730"/>
                </a:lnTo>
                <a:lnTo>
                  <a:pt x="1438005" y="1769018"/>
                </a:lnTo>
                <a:lnTo>
                  <a:pt x="1433878" y="1763941"/>
                </a:lnTo>
                <a:lnTo>
                  <a:pt x="1429434" y="1759182"/>
                </a:lnTo>
                <a:lnTo>
                  <a:pt x="1424673" y="1755057"/>
                </a:lnTo>
                <a:lnTo>
                  <a:pt x="1419595" y="1751566"/>
                </a:lnTo>
                <a:lnTo>
                  <a:pt x="1413881" y="1748711"/>
                </a:lnTo>
                <a:lnTo>
                  <a:pt x="1408485" y="1746807"/>
                </a:lnTo>
                <a:lnTo>
                  <a:pt x="1402454" y="1745538"/>
                </a:lnTo>
                <a:lnTo>
                  <a:pt x="1396423" y="1744903"/>
                </a:lnTo>
                <a:lnTo>
                  <a:pt x="1390710" y="1745538"/>
                </a:lnTo>
                <a:lnTo>
                  <a:pt x="1384679" y="1746807"/>
                </a:lnTo>
                <a:lnTo>
                  <a:pt x="1378966" y="1748711"/>
                </a:lnTo>
                <a:lnTo>
                  <a:pt x="1373570" y="1751566"/>
                </a:lnTo>
                <a:lnTo>
                  <a:pt x="1368174" y="1755057"/>
                </a:lnTo>
                <a:lnTo>
                  <a:pt x="1363412" y="1759182"/>
                </a:lnTo>
                <a:lnTo>
                  <a:pt x="1358969" y="1763941"/>
                </a:lnTo>
                <a:lnTo>
                  <a:pt x="1354842" y="1769018"/>
                </a:lnTo>
                <a:lnTo>
                  <a:pt x="1351351" y="1774730"/>
                </a:lnTo>
                <a:lnTo>
                  <a:pt x="1347542" y="1781076"/>
                </a:lnTo>
                <a:lnTo>
                  <a:pt x="1344367" y="1788057"/>
                </a:lnTo>
                <a:lnTo>
                  <a:pt x="1342146" y="1795038"/>
                </a:lnTo>
                <a:lnTo>
                  <a:pt x="1339924" y="1802653"/>
                </a:lnTo>
                <a:lnTo>
                  <a:pt x="1338971" y="1810269"/>
                </a:lnTo>
                <a:lnTo>
                  <a:pt x="1337702" y="1818519"/>
                </a:lnTo>
                <a:lnTo>
                  <a:pt x="1337384" y="1826769"/>
                </a:lnTo>
                <a:lnTo>
                  <a:pt x="1364999" y="2143126"/>
                </a:lnTo>
                <a:lnTo>
                  <a:pt x="870151" y="2143126"/>
                </a:lnTo>
                <a:lnTo>
                  <a:pt x="870151" y="1651297"/>
                </a:lnTo>
                <a:lnTo>
                  <a:pt x="869833" y="1651297"/>
                </a:lnTo>
                <a:lnTo>
                  <a:pt x="868881" y="1652249"/>
                </a:lnTo>
                <a:lnTo>
                  <a:pt x="867294" y="1653201"/>
                </a:lnTo>
                <a:lnTo>
                  <a:pt x="864755" y="1656691"/>
                </a:lnTo>
                <a:lnTo>
                  <a:pt x="861581" y="1661133"/>
                </a:lnTo>
                <a:lnTo>
                  <a:pt x="858724" y="1667162"/>
                </a:lnTo>
                <a:lnTo>
                  <a:pt x="855867" y="1674143"/>
                </a:lnTo>
                <a:lnTo>
                  <a:pt x="852376" y="1682710"/>
                </a:lnTo>
                <a:lnTo>
                  <a:pt x="848884" y="1691912"/>
                </a:lnTo>
                <a:lnTo>
                  <a:pt x="845710" y="1702701"/>
                </a:lnTo>
                <a:lnTo>
                  <a:pt x="839044" y="1726816"/>
                </a:lnTo>
                <a:lnTo>
                  <a:pt x="832061" y="1755057"/>
                </a:lnTo>
                <a:lnTo>
                  <a:pt x="824443" y="1786153"/>
                </a:lnTo>
                <a:lnTo>
                  <a:pt x="817460" y="1820423"/>
                </a:lnTo>
                <a:lnTo>
                  <a:pt x="810477" y="1856913"/>
                </a:lnTo>
                <a:lnTo>
                  <a:pt x="803811" y="1895308"/>
                </a:lnTo>
                <a:lnTo>
                  <a:pt x="797145" y="1935606"/>
                </a:lnTo>
                <a:lnTo>
                  <a:pt x="790797" y="1976221"/>
                </a:lnTo>
                <a:lnTo>
                  <a:pt x="784766" y="2018424"/>
                </a:lnTo>
                <a:lnTo>
                  <a:pt x="779688" y="2060308"/>
                </a:lnTo>
                <a:lnTo>
                  <a:pt x="774609" y="2101876"/>
                </a:lnTo>
                <a:lnTo>
                  <a:pt x="771118" y="2143126"/>
                </a:lnTo>
                <a:lnTo>
                  <a:pt x="438150" y="2143126"/>
                </a:lnTo>
                <a:lnTo>
                  <a:pt x="443864" y="2084741"/>
                </a:lnTo>
                <a:lnTo>
                  <a:pt x="449894" y="2028577"/>
                </a:lnTo>
                <a:lnTo>
                  <a:pt x="455925" y="1975269"/>
                </a:lnTo>
                <a:lnTo>
                  <a:pt x="463226" y="1923865"/>
                </a:lnTo>
                <a:lnTo>
                  <a:pt x="470209" y="1875317"/>
                </a:lnTo>
                <a:lnTo>
                  <a:pt x="478144" y="1828990"/>
                </a:lnTo>
                <a:lnTo>
                  <a:pt x="485762" y="1784884"/>
                </a:lnTo>
                <a:lnTo>
                  <a:pt x="494015" y="1742682"/>
                </a:lnTo>
                <a:lnTo>
                  <a:pt x="502585" y="1702701"/>
                </a:lnTo>
                <a:lnTo>
                  <a:pt x="511155" y="1665258"/>
                </a:lnTo>
                <a:lnTo>
                  <a:pt x="520043" y="1629085"/>
                </a:lnTo>
                <a:lnTo>
                  <a:pt x="528931" y="1595450"/>
                </a:lnTo>
                <a:lnTo>
                  <a:pt x="537818" y="1563719"/>
                </a:lnTo>
                <a:lnTo>
                  <a:pt x="547023" y="1533892"/>
                </a:lnTo>
                <a:lnTo>
                  <a:pt x="556228" y="1505969"/>
                </a:lnTo>
                <a:lnTo>
                  <a:pt x="565116" y="1479632"/>
                </a:lnTo>
                <a:lnTo>
                  <a:pt x="574638" y="1454882"/>
                </a:lnTo>
                <a:lnTo>
                  <a:pt x="583526" y="1432036"/>
                </a:lnTo>
                <a:lnTo>
                  <a:pt x="592413" y="1410777"/>
                </a:lnTo>
                <a:lnTo>
                  <a:pt x="601301" y="1391420"/>
                </a:lnTo>
                <a:lnTo>
                  <a:pt x="609871" y="1373334"/>
                </a:lnTo>
                <a:lnTo>
                  <a:pt x="618124" y="1356516"/>
                </a:lnTo>
                <a:lnTo>
                  <a:pt x="626059" y="1341920"/>
                </a:lnTo>
                <a:lnTo>
                  <a:pt x="633995" y="1327959"/>
                </a:lnTo>
                <a:lnTo>
                  <a:pt x="641930" y="1315266"/>
                </a:lnTo>
                <a:lnTo>
                  <a:pt x="648913" y="1304160"/>
                </a:lnTo>
                <a:lnTo>
                  <a:pt x="655579" y="1294324"/>
                </a:lnTo>
                <a:lnTo>
                  <a:pt x="661927" y="1285756"/>
                </a:lnTo>
                <a:lnTo>
                  <a:pt x="667641" y="1278141"/>
                </a:lnTo>
                <a:lnTo>
                  <a:pt x="673037" y="1271478"/>
                </a:lnTo>
                <a:lnTo>
                  <a:pt x="677798" y="1266083"/>
                </a:lnTo>
                <a:lnTo>
                  <a:pt x="681924" y="1261641"/>
                </a:lnTo>
                <a:lnTo>
                  <a:pt x="699065" y="1252756"/>
                </a:lnTo>
                <a:lnTo>
                  <a:pt x="717475" y="1243237"/>
                </a:lnTo>
                <a:lnTo>
                  <a:pt x="737154" y="1234035"/>
                </a:lnTo>
                <a:lnTo>
                  <a:pt x="758104" y="1224833"/>
                </a:lnTo>
                <a:lnTo>
                  <a:pt x="779688" y="1215948"/>
                </a:lnTo>
                <a:lnTo>
                  <a:pt x="801907" y="1206746"/>
                </a:lnTo>
                <a:lnTo>
                  <a:pt x="824761" y="1197227"/>
                </a:lnTo>
                <a:lnTo>
                  <a:pt x="848249" y="1188343"/>
                </a:lnTo>
                <a:lnTo>
                  <a:pt x="895544" y="1170891"/>
                </a:lnTo>
                <a:lnTo>
                  <a:pt x="942204" y="1154390"/>
                </a:lnTo>
                <a:lnTo>
                  <a:pt x="987594" y="1138525"/>
                </a:lnTo>
                <a:lnTo>
                  <a:pt x="1030445" y="1124564"/>
                </a:lnTo>
                <a:lnTo>
                  <a:pt x="1041554" y="1118217"/>
                </a:lnTo>
                <a:lnTo>
                  <a:pt x="1053299" y="1112188"/>
                </a:lnTo>
                <a:lnTo>
                  <a:pt x="1065678" y="1107111"/>
                </a:lnTo>
                <a:lnTo>
                  <a:pt x="1077740" y="1102352"/>
                </a:lnTo>
                <a:lnTo>
                  <a:pt x="1090754" y="1097909"/>
                </a:lnTo>
                <a:lnTo>
                  <a:pt x="1103768" y="1094102"/>
                </a:lnTo>
                <a:lnTo>
                  <a:pt x="1117099" y="1090294"/>
                </a:lnTo>
                <a:lnTo>
                  <a:pt x="1131065" y="1087438"/>
                </a:lnTo>
                <a:close/>
                <a:moveTo>
                  <a:pt x="1401445" y="0"/>
                </a:moveTo>
                <a:lnTo>
                  <a:pt x="1412240" y="318"/>
                </a:lnTo>
                <a:lnTo>
                  <a:pt x="1423353" y="635"/>
                </a:lnTo>
                <a:lnTo>
                  <a:pt x="1433513" y="1588"/>
                </a:lnTo>
                <a:lnTo>
                  <a:pt x="1444308" y="2223"/>
                </a:lnTo>
                <a:lnTo>
                  <a:pt x="1454786" y="3494"/>
                </a:lnTo>
                <a:lnTo>
                  <a:pt x="1465263" y="4764"/>
                </a:lnTo>
                <a:lnTo>
                  <a:pt x="1475423" y="6670"/>
                </a:lnTo>
                <a:lnTo>
                  <a:pt x="1485266" y="8575"/>
                </a:lnTo>
                <a:lnTo>
                  <a:pt x="1495426" y="10798"/>
                </a:lnTo>
                <a:lnTo>
                  <a:pt x="1505268" y="13339"/>
                </a:lnTo>
                <a:lnTo>
                  <a:pt x="1515111" y="15880"/>
                </a:lnTo>
                <a:lnTo>
                  <a:pt x="1524636" y="19056"/>
                </a:lnTo>
                <a:lnTo>
                  <a:pt x="1533843" y="22232"/>
                </a:lnTo>
                <a:lnTo>
                  <a:pt x="1543368" y="25726"/>
                </a:lnTo>
                <a:lnTo>
                  <a:pt x="1552576" y="29219"/>
                </a:lnTo>
                <a:lnTo>
                  <a:pt x="1561466" y="33030"/>
                </a:lnTo>
                <a:lnTo>
                  <a:pt x="1570356" y="37159"/>
                </a:lnTo>
                <a:lnTo>
                  <a:pt x="1578928" y="41605"/>
                </a:lnTo>
                <a:lnTo>
                  <a:pt x="1587818" y="46052"/>
                </a:lnTo>
                <a:lnTo>
                  <a:pt x="1596073" y="50816"/>
                </a:lnTo>
                <a:lnTo>
                  <a:pt x="1604646" y="55897"/>
                </a:lnTo>
                <a:lnTo>
                  <a:pt x="1612583" y="60979"/>
                </a:lnTo>
                <a:lnTo>
                  <a:pt x="1620521" y="66378"/>
                </a:lnTo>
                <a:lnTo>
                  <a:pt x="1628776" y="72095"/>
                </a:lnTo>
                <a:lnTo>
                  <a:pt x="1636078" y="77812"/>
                </a:lnTo>
                <a:lnTo>
                  <a:pt x="1644016" y="83528"/>
                </a:lnTo>
                <a:lnTo>
                  <a:pt x="1651318" y="89880"/>
                </a:lnTo>
                <a:lnTo>
                  <a:pt x="1658303" y="96232"/>
                </a:lnTo>
                <a:lnTo>
                  <a:pt x="1665606" y="102902"/>
                </a:lnTo>
                <a:lnTo>
                  <a:pt x="1672591" y="109571"/>
                </a:lnTo>
                <a:lnTo>
                  <a:pt x="1679258" y="116241"/>
                </a:lnTo>
                <a:lnTo>
                  <a:pt x="1685926" y="123546"/>
                </a:lnTo>
                <a:lnTo>
                  <a:pt x="1692593" y="130851"/>
                </a:lnTo>
                <a:lnTo>
                  <a:pt x="1698943" y="138155"/>
                </a:lnTo>
                <a:lnTo>
                  <a:pt x="1704976" y="145778"/>
                </a:lnTo>
                <a:lnTo>
                  <a:pt x="1710691" y="153400"/>
                </a:lnTo>
                <a:lnTo>
                  <a:pt x="1716723" y="161658"/>
                </a:lnTo>
                <a:lnTo>
                  <a:pt x="1722438" y="169597"/>
                </a:lnTo>
                <a:lnTo>
                  <a:pt x="1727836" y="177537"/>
                </a:lnTo>
                <a:lnTo>
                  <a:pt x="1733233" y="186113"/>
                </a:lnTo>
                <a:lnTo>
                  <a:pt x="1738313" y="194688"/>
                </a:lnTo>
                <a:lnTo>
                  <a:pt x="1743076" y="203263"/>
                </a:lnTo>
                <a:lnTo>
                  <a:pt x="1747838" y="212156"/>
                </a:lnTo>
                <a:lnTo>
                  <a:pt x="1752283" y="221048"/>
                </a:lnTo>
                <a:lnTo>
                  <a:pt x="1760856" y="239469"/>
                </a:lnTo>
                <a:lnTo>
                  <a:pt x="1768793" y="258207"/>
                </a:lnTo>
                <a:lnTo>
                  <a:pt x="1776096" y="277581"/>
                </a:lnTo>
                <a:lnTo>
                  <a:pt x="1782446" y="297272"/>
                </a:lnTo>
                <a:lnTo>
                  <a:pt x="1788161" y="317916"/>
                </a:lnTo>
                <a:lnTo>
                  <a:pt x="1792923" y="338560"/>
                </a:lnTo>
                <a:lnTo>
                  <a:pt x="1797051" y="359521"/>
                </a:lnTo>
                <a:lnTo>
                  <a:pt x="1799908" y="380800"/>
                </a:lnTo>
                <a:lnTo>
                  <a:pt x="1802448" y="402397"/>
                </a:lnTo>
                <a:lnTo>
                  <a:pt x="1804036" y="424946"/>
                </a:lnTo>
                <a:lnTo>
                  <a:pt x="1809751" y="426534"/>
                </a:lnTo>
                <a:lnTo>
                  <a:pt x="1815148" y="428758"/>
                </a:lnTo>
                <a:lnTo>
                  <a:pt x="1819911" y="431616"/>
                </a:lnTo>
                <a:lnTo>
                  <a:pt x="1825308" y="434474"/>
                </a:lnTo>
                <a:lnTo>
                  <a:pt x="1829753" y="437968"/>
                </a:lnTo>
                <a:lnTo>
                  <a:pt x="1834198" y="441144"/>
                </a:lnTo>
                <a:lnTo>
                  <a:pt x="1838326" y="445273"/>
                </a:lnTo>
                <a:lnTo>
                  <a:pt x="1842453" y="449401"/>
                </a:lnTo>
                <a:lnTo>
                  <a:pt x="1845628" y="453848"/>
                </a:lnTo>
                <a:lnTo>
                  <a:pt x="1849121" y="458612"/>
                </a:lnTo>
                <a:lnTo>
                  <a:pt x="1851978" y="463693"/>
                </a:lnTo>
                <a:lnTo>
                  <a:pt x="1854201" y="469728"/>
                </a:lnTo>
                <a:lnTo>
                  <a:pt x="1856423" y="475762"/>
                </a:lnTo>
                <a:lnTo>
                  <a:pt x="1858328" y="482114"/>
                </a:lnTo>
                <a:lnTo>
                  <a:pt x="1859916" y="488784"/>
                </a:lnTo>
                <a:lnTo>
                  <a:pt x="1860868" y="496088"/>
                </a:lnTo>
                <a:lnTo>
                  <a:pt x="1861503" y="502123"/>
                </a:lnTo>
                <a:lnTo>
                  <a:pt x="1862138" y="507839"/>
                </a:lnTo>
                <a:lnTo>
                  <a:pt x="1862138" y="513874"/>
                </a:lnTo>
                <a:lnTo>
                  <a:pt x="1861503" y="519908"/>
                </a:lnTo>
                <a:lnTo>
                  <a:pt x="1861186" y="526260"/>
                </a:lnTo>
                <a:lnTo>
                  <a:pt x="1860868" y="532294"/>
                </a:lnTo>
                <a:lnTo>
                  <a:pt x="1858963" y="544998"/>
                </a:lnTo>
                <a:lnTo>
                  <a:pt x="1856106" y="557385"/>
                </a:lnTo>
                <a:lnTo>
                  <a:pt x="1852296" y="569771"/>
                </a:lnTo>
                <a:lnTo>
                  <a:pt x="1847851" y="582157"/>
                </a:lnTo>
                <a:lnTo>
                  <a:pt x="1842771" y="593908"/>
                </a:lnTo>
                <a:lnTo>
                  <a:pt x="1836738" y="605342"/>
                </a:lnTo>
                <a:lnTo>
                  <a:pt x="1833881" y="611059"/>
                </a:lnTo>
                <a:lnTo>
                  <a:pt x="1830071" y="616140"/>
                </a:lnTo>
                <a:lnTo>
                  <a:pt x="1826578" y="621540"/>
                </a:lnTo>
                <a:lnTo>
                  <a:pt x="1823086" y="626621"/>
                </a:lnTo>
                <a:lnTo>
                  <a:pt x="1818958" y="631385"/>
                </a:lnTo>
                <a:lnTo>
                  <a:pt x="1814831" y="635831"/>
                </a:lnTo>
                <a:lnTo>
                  <a:pt x="1810703" y="640278"/>
                </a:lnTo>
                <a:lnTo>
                  <a:pt x="1806258" y="644407"/>
                </a:lnTo>
                <a:lnTo>
                  <a:pt x="1801813" y="648218"/>
                </a:lnTo>
                <a:lnTo>
                  <a:pt x="1797051" y="652029"/>
                </a:lnTo>
                <a:lnTo>
                  <a:pt x="1792288" y="655205"/>
                </a:lnTo>
                <a:lnTo>
                  <a:pt x="1787208" y="658063"/>
                </a:lnTo>
                <a:lnTo>
                  <a:pt x="1782128" y="660922"/>
                </a:lnTo>
                <a:lnTo>
                  <a:pt x="1777048" y="663145"/>
                </a:lnTo>
                <a:lnTo>
                  <a:pt x="1771651" y="681248"/>
                </a:lnTo>
                <a:lnTo>
                  <a:pt x="1766571" y="699033"/>
                </a:lnTo>
                <a:lnTo>
                  <a:pt x="1760538" y="716501"/>
                </a:lnTo>
                <a:lnTo>
                  <a:pt x="1754188" y="733969"/>
                </a:lnTo>
                <a:lnTo>
                  <a:pt x="1747521" y="751437"/>
                </a:lnTo>
                <a:lnTo>
                  <a:pt x="1740218" y="768587"/>
                </a:lnTo>
                <a:lnTo>
                  <a:pt x="1732598" y="785420"/>
                </a:lnTo>
                <a:lnTo>
                  <a:pt x="1724661" y="801618"/>
                </a:lnTo>
                <a:lnTo>
                  <a:pt x="1716406" y="817497"/>
                </a:lnTo>
                <a:lnTo>
                  <a:pt x="1707516" y="833695"/>
                </a:lnTo>
                <a:lnTo>
                  <a:pt x="1698308" y="848940"/>
                </a:lnTo>
                <a:lnTo>
                  <a:pt x="1688148" y="863867"/>
                </a:lnTo>
                <a:lnTo>
                  <a:pt x="1677988" y="878159"/>
                </a:lnTo>
                <a:lnTo>
                  <a:pt x="1667511" y="892451"/>
                </a:lnTo>
                <a:lnTo>
                  <a:pt x="1656716" y="905790"/>
                </a:lnTo>
                <a:lnTo>
                  <a:pt x="1644968" y="918811"/>
                </a:lnTo>
                <a:lnTo>
                  <a:pt x="1633221" y="931515"/>
                </a:lnTo>
                <a:lnTo>
                  <a:pt x="1620838" y="943266"/>
                </a:lnTo>
                <a:lnTo>
                  <a:pt x="1607821" y="954382"/>
                </a:lnTo>
                <a:lnTo>
                  <a:pt x="1594803" y="964863"/>
                </a:lnTo>
                <a:lnTo>
                  <a:pt x="1581151" y="974709"/>
                </a:lnTo>
                <a:lnTo>
                  <a:pt x="1567181" y="983919"/>
                </a:lnTo>
                <a:lnTo>
                  <a:pt x="1552576" y="992176"/>
                </a:lnTo>
                <a:lnTo>
                  <a:pt x="1545273" y="996305"/>
                </a:lnTo>
                <a:lnTo>
                  <a:pt x="1537336" y="1000116"/>
                </a:lnTo>
                <a:lnTo>
                  <a:pt x="1530033" y="1003610"/>
                </a:lnTo>
                <a:lnTo>
                  <a:pt x="1522096" y="1006786"/>
                </a:lnTo>
                <a:lnTo>
                  <a:pt x="1513841" y="1010279"/>
                </a:lnTo>
                <a:lnTo>
                  <a:pt x="1506221" y="1012820"/>
                </a:lnTo>
                <a:lnTo>
                  <a:pt x="1497966" y="1015679"/>
                </a:lnTo>
                <a:lnTo>
                  <a:pt x="1489711" y="1017902"/>
                </a:lnTo>
                <a:lnTo>
                  <a:pt x="1481456" y="1020443"/>
                </a:lnTo>
                <a:lnTo>
                  <a:pt x="1473201" y="1022348"/>
                </a:lnTo>
                <a:lnTo>
                  <a:pt x="1464628" y="1024254"/>
                </a:lnTo>
                <a:lnTo>
                  <a:pt x="1455738" y="1025842"/>
                </a:lnTo>
                <a:lnTo>
                  <a:pt x="1447166" y="1027112"/>
                </a:lnTo>
                <a:lnTo>
                  <a:pt x="1438276" y="1028383"/>
                </a:lnTo>
                <a:lnTo>
                  <a:pt x="1429068" y="1029018"/>
                </a:lnTo>
                <a:lnTo>
                  <a:pt x="1419860" y="1029971"/>
                </a:lnTo>
                <a:lnTo>
                  <a:pt x="1410653" y="1030288"/>
                </a:lnTo>
                <a:lnTo>
                  <a:pt x="1401445" y="1030288"/>
                </a:lnTo>
                <a:lnTo>
                  <a:pt x="1391920" y="1030288"/>
                </a:lnTo>
                <a:lnTo>
                  <a:pt x="1382713" y="1029971"/>
                </a:lnTo>
                <a:lnTo>
                  <a:pt x="1373823" y="1029018"/>
                </a:lnTo>
                <a:lnTo>
                  <a:pt x="1364933" y="1028383"/>
                </a:lnTo>
                <a:lnTo>
                  <a:pt x="1356043" y="1027112"/>
                </a:lnTo>
                <a:lnTo>
                  <a:pt x="1347153" y="1025842"/>
                </a:lnTo>
                <a:lnTo>
                  <a:pt x="1338580" y="1024254"/>
                </a:lnTo>
                <a:lnTo>
                  <a:pt x="1330008" y="1022348"/>
                </a:lnTo>
                <a:lnTo>
                  <a:pt x="1321753" y="1020443"/>
                </a:lnTo>
                <a:lnTo>
                  <a:pt x="1313180" y="1018219"/>
                </a:lnTo>
                <a:lnTo>
                  <a:pt x="1305243" y="1015679"/>
                </a:lnTo>
                <a:lnTo>
                  <a:pt x="1297305" y="1013138"/>
                </a:lnTo>
                <a:lnTo>
                  <a:pt x="1289050" y="1010279"/>
                </a:lnTo>
                <a:lnTo>
                  <a:pt x="1281430" y="1007104"/>
                </a:lnTo>
                <a:lnTo>
                  <a:pt x="1273493" y="1003928"/>
                </a:lnTo>
                <a:lnTo>
                  <a:pt x="1266190" y="1000434"/>
                </a:lnTo>
                <a:lnTo>
                  <a:pt x="1250950" y="992812"/>
                </a:lnTo>
                <a:lnTo>
                  <a:pt x="1236345" y="984554"/>
                </a:lnTo>
                <a:lnTo>
                  <a:pt x="1222693" y="975344"/>
                </a:lnTo>
                <a:lnTo>
                  <a:pt x="1209040" y="965498"/>
                </a:lnTo>
                <a:lnTo>
                  <a:pt x="1196023" y="955017"/>
                </a:lnTo>
                <a:lnTo>
                  <a:pt x="1183005" y="943901"/>
                </a:lnTo>
                <a:lnTo>
                  <a:pt x="1170623" y="932150"/>
                </a:lnTo>
                <a:lnTo>
                  <a:pt x="1158875" y="919764"/>
                </a:lnTo>
                <a:lnTo>
                  <a:pt x="1147128" y="907378"/>
                </a:lnTo>
                <a:lnTo>
                  <a:pt x="1136333" y="893721"/>
                </a:lnTo>
                <a:lnTo>
                  <a:pt x="1125538" y="879747"/>
                </a:lnTo>
                <a:lnTo>
                  <a:pt x="1115695" y="865455"/>
                </a:lnTo>
                <a:lnTo>
                  <a:pt x="1105853" y="850845"/>
                </a:lnTo>
                <a:lnTo>
                  <a:pt x="1096645" y="835601"/>
                </a:lnTo>
                <a:lnTo>
                  <a:pt x="1087755" y="820038"/>
                </a:lnTo>
                <a:lnTo>
                  <a:pt x="1079183" y="803841"/>
                </a:lnTo>
                <a:lnTo>
                  <a:pt x="1070928" y="787643"/>
                </a:lnTo>
                <a:lnTo>
                  <a:pt x="1063625" y="770811"/>
                </a:lnTo>
                <a:lnTo>
                  <a:pt x="1056323" y="753978"/>
                </a:lnTo>
                <a:lnTo>
                  <a:pt x="1049655" y="737145"/>
                </a:lnTo>
                <a:lnTo>
                  <a:pt x="1043305" y="719677"/>
                </a:lnTo>
                <a:lnTo>
                  <a:pt x="1037273" y="702209"/>
                </a:lnTo>
                <a:lnTo>
                  <a:pt x="1031558" y="684106"/>
                </a:lnTo>
                <a:lnTo>
                  <a:pt x="1026795" y="666321"/>
                </a:lnTo>
                <a:lnTo>
                  <a:pt x="1020763" y="664415"/>
                </a:lnTo>
                <a:lnTo>
                  <a:pt x="1015365" y="662827"/>
                </a:lnTo>
                <a:lnTo>
                  <a:pt x="1009650" y="659969"/>
                </a:lnTo>
                <a:lnTo>
                  <a:pt x="1004253" y="657110"/>
                </a:lnTo>
                <a:lnTo>
                  <a:pt x="998855" y="653617"/>
                </a:lnTo>
                <a:lnTo>
                  <a:pt x="993775" y="650441"/>
                </a:lnTo>
                <a:lnTo>
                  <a:pt x="989013" y="646312"/>
                </a:lnTo>
                <a:lnTo>
                  <a:pt x="984250" y="642183"/>
                </a:lnTo>
                <a:lnTo>
                  <a:pt x="979805" y="637737"/>
                </a:lnTo>
                <a:lnTo>
                  <a:pt x="975360" y="632973"/>
                </a:lnTo>
                <a:lnTo>
                  <a:pt x="970598" y="627891"/>
                </a:lnTo>
                <a:lnTo>
                  <a:pt x="966788" y="622492"/>
                </a:lnTo>
                <a:lnTo>
                  <a:pt x="962978" y="617411"/>
                </a:lnTo>
                <a:lnTo>
                  <a:pt x="959168" y="611376"/>
                </a:lnTo>
                <a:lnTo>
                  <a:pt x="955358" y="605660"/>
                </a:lnTo>
                <a:lnTo>
                  <a:pt x="952500" y="599625"/>
                </a:lnTo>
                <a:lnTo>
                  <a:pt x="949325" y="593591"/>
                </a:lnTo>
                <a:lnTo>
                  <a:pt x="946468" y="587239"/>
                </a:lnTo>
                <a:lnTo>
                  <a:pt x="943610" y="580887"/>
                </a:lnTo>
                <a:lnTo>
                  <a:pt x="941388" y="574535"/>
                </a:lnTo>
                <a:lnTo>
                  <a:pt x="939165" y="567865"/>
                </a:lnTo>
                <a:lnTo>
                  <a:pt x="937260" y="561196"/>
                </a:lnTo>
                <a:lnTo>
                  <a:pt x="935355" y="554526"/>
                </a:lnTo>
                <a:lnTo>
                  <a:pt x="934085" y="547857"/>
                </a:lnTo>
                <a:lnTo>
                  <a:pt x="932815" y="541505"/>
                </a:lnTo>
                <a:lnTo>
                  <a:pt x="931863" y="534835"/>
                </a:lnTo>
                <a:lnTo>
                  <a:pt x="930910" y="528166"/>
                </a:lnTo>
                <a:lnTo>
                  <a:pt x="930593" y="521496"/>
                </a:lnTo>
                <a:lnTo>
                  <a:pt x="930275" y="515144"/>
                </a:lnTo>
                <a:lnTo>
                  <a:pt x="930275" y="508792"/>
                </a:lnTo>
                <a:lnTo>
                  <a:pt x="930593" y="502440"/>
                </a:lnTo>
                <a:lnTo>
                  <a:pt x="931228" y="496088"/>
                </a:lnTo>
                <a:lnTo>
                  <a:pt x="932498" y="488148"/>
                </a:lnTo>
                <a:lnTo>
                  <a:pt x="934403" y="480526"/>
                </a:lnTo>
                <a:lnTo>
                  <a:pt x="936625" y="473539"/>
                </a:lnTo>
                <a:lnTo>
                  <a:pt x="939165" y="466869"/>
                </a:lnTo>
                <a:lnTo>
                  <a:pt x="942023" y="460835"/>
                </a:lnTo>
                <a:lnTo>
                  <a:pt x="945515" y="455436"/>
                </a:lnTo>
                <a:lnTo>
                  <a:pt x="949325" y="450037"/>
                </a:lnTo>
                <a:lnTo>
                  <a:pt x="953770" y="445273"/>
                </a:lnTo>
                <a:lnTo>
                  <a:pt x="958215" y="440826"/>
                </a:lnTo>
                <a:lnTo>
                  <a:pt x="962978" y="437015"/>
                </a:lnTo>
                <a:lnTo>
                  <a:pt x="968058" y="433204"/>
                </a:lnTo>
                <a:lnTo>
                  <a:pt x="973773" y="430345"/>
                </a:lnTo>
                <a:lnTo>
                  <a:pt x="979805" y="427805"/>
                </a:lnTo>
                <a:lnTo>
                  <a:pt x="985520" y="425264"/>
                </a:lnTo>
                <a:lnTo>
                  <a:pt x="992188" y="423358"/>
                </a:lnTo>
                <a:lnTo>
                  <a:pt x="998855" y="421453"/>
                </a:lnTo>
                <a:lnTo>
                  <a:pt x="1000443" y="399538"/>
                </a:lnTo>
                <a:lnTo>
                  <a:pt x="1002983" y="377942"/>
                </a:lnTo>
                <a:lnTo>
                  <a:pt x="1006475" y="356663"/>
                </a:lnTo>
                <a:lnTo>
                  <a:pt x="1010603" y="336019"/>
                </a:lnTo>
                <a:lnTo>
                  <a:pt x="1015365" y="315057"/>
                </a:lnTo>
                <a:lnTo>
                  <a:pt x="1020763" y="295049"/>
                </a:lnTo>
                <a:lnTo>
                  <a:pt x="1027748" y="275358"/>
                </a:lnTo>
                <a:lnTo>
                  <a:pt x="1034733" y="256302"/>
                </a:lnTo>
                <a:lnTo>
                  <a:pt x="1042353" y="237564"/>
                </a:lnTo>
                <a:lnTo>
                  <a:pt x="1051243" y="219143"/>
                </a:lnTo>
                <a:lnTo>
                  <a:pt x="1060768" y="201675"/>
                </a:lnTo>
                <a:lnTo>
                  <a:pt x="1065530" y="193417"/>
                </a:lnTo>
                <a:lnTo>
                  <a:pt x="1070610" y="184842"/>
                </a:lnTo>
                <a:lnTo>
                  <a:pt x="1076008" y="176585"/>
                </a:lnTo>
                <a:lnTo>
                  <a:pt x="1081405" y="168327"/>
                </a:lnTo>
                <a:lnTo>
                  <a:pt x="1087120" y="160070"/>
                </a:lnTo>
                <a:lnTo>
                  <a:pt x="1092835" y="152447"/>
                </a:lnTo>
                <a:lnTo>
                  <a:pt x="1098868" y="144507"/>
                </a:lnTo>
                <a:lnTo>
                  <a:pt x="1104900" y="137202"/>
                </a:lnTo>
                <a:lnTo>
                  <a:pt x="1111250" y="129580"/>
                </a:lnTo>
                <a:lnTo>
                  <a:pt x="1117600" y="122593"/>
                </a:lnTo>
                <a:lnTo>
                  <a:pt x="1124268" y="115606"/>
                </a:lnTo>
                <a:lnTo>
                  <a:pt x="1131253" y="108619"/>
                </a:lnTo>
                <a:lnTo>
                  <a:pt x="1137920" y="101949"/>
                </a:lnTo>
                <a:lnTo>
                  <a:pt x="1144905" y="95597"/>
                </a:lnTo>
                <a:lnTo>
                  <a:pt x="1152525" y="89245"/>
                </a:lnTo>
                <a:lnTo>
                  <a:pt x="1159828" y="82893"/>
                </a:lnTo>
                <a:lnTo>
                  <a:pt x="1167130" y="76859"/>
                </a:lnTo>
                <a:lnTo>
                  <a:pt x="1175068" y="71460"/>
                </a:lnTo>
                <a:lnTo>
                  <a:pt x="1183005" y="65743"/>
                </a:lnTo>
                <a:lnTo>
                  <a:pt x="1190943" y="60661"/>
                </a:lnTo>
                <a:lnTo>
                  <a:pt x="1198880" y="55262"/>
                </a:lnTo>
                <a:lnTo>
                  <a:pt x="1207453" y="50498"/>
                </a:lnTo>
                <a:lnTo>
                  <a:pt x="1216025" y="45734"/>
                </a:lnTo>
                <a:lnTo>
                  <a:pt x="1224598" y="41288"/>
                </a:lnTo>
                <a:lnTo>
                  <a:pt x="1233170" y="36841"/>
                </a:lnTo>
                <a:lnTo>
                  <a:pt x="1242060" y="32713"/>
                </a:lnTo>
                <a:lnTo>
                  <a:pt x="1250950" y="28902"/>
                </a:lnTo>
                <a:lnTo>
                  <a:pt x="1260158" y="25408"/>
                </a:lnTo>
                <a:lnTo>
                  <a:pt x="1269365" y="21914"/>
                </a:lnTo>
                <a:lnTo>
                  <a:pt x="1278890" y="19056"/>
                </a:lnTo>
                <a:lnTo>
                  <a:pt x="1288415" y="15880"/>
                </a:lnTo>
                <a:lnTo>
                  <a:pt x="1297940" y="13339"/>
                </a:lnTo>
                <a:lnTo>
                  <a:pt x="1307783" y="10798"/>
                </a:lnTo>
                <a:lnTo>
                  <a:pt x="1317625" y="8575"/>
                </a:lnTo>
                <a:lnTo>
                  <a:pt x="1327785" y="6670"/>
                </a:lnTo>
                <a:lnTo>
                  <a:pt x="1337945" y="4764"/>
                </a:lnTo>
                <a:lnTo>
                  <a:pt x="1348105" y="3494"/>
                </a:lnTo>
                <a:lnTo>
                  <a:pt x="1358583" y="2223"/>
                </a:lnTo>
                <a:lnTo>
                  <a:pt x="1369060" y="1588"/>
                </a:lnTo>
                <a:lnTo>
                  <a:pt x="1379855" y="635"/>
                </a:lnTo>
                <a:lnTo>
                  <a:pt x="1390650" y="318"/>
                </a:lnTo>
                <a:lnTo>
                  <a:pt x="140144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KSO_Shape">
            <a:extLst>
              <a:ext uri="{FF2B5EF4-FFF2-40B4-BE49-F238E27FC236}">
                <a16:creationId xmlns:a16="http://schemas.microsoft.com/office/drawing/2014/main" id="{73C06813-2EDB-43C4-80F8-317B4959867C}"/>
              </a:ext>
            </a:extLst>
          </p:cNvPr>
          <p:cNvSpPr/>
          <p:nvPr/>
        </p:nvSpPr>
        <p:spPr bwMode="auto">
          <a:xfrm>
            <a:off x="7318375" y="4243388"/>
            <a:ext cx="506413" cy="471487"/>
          </a:xfrm>
          <a:custGeom>
            <a:avLst/>
            <a:gdLst>
              <a:gd name="T0" fmla="*/ 923363 w 1752600"/>
              <a:gd name="T1" fmla="*/ 1417153 h 1754188"/>
              <a:gd name="T2" fmla="*/ 958587 w 1752600"/>
              <a:gd name="T3" fmla="*/ 1476612 h 1754188"/>
              <a:gd name="T4" fmla="*/ 945181 w 1752600"/>
              <a:gd name="T5" fmla="*/ 1530763 h 1754188"/>
              <a:gd name="T6" fmla="*/ 886299 w 1752600"/>
              <a:gd name="T7" fmla="*/ 1566067 h 1754188"/>
              <a:gd name="T8" fmla="*/ 832675 w 1752600"/>
              <a:gd name="T9" fmla="*/ 1552795 h 1754188"/>
              <a:gd name="T10" fmla="*/ 797714 w 1752600"/>
              <a:gd name="T11" fmla="*/ 1493335 h 1754188"/>
              <a:gd name="T12" fmla="*/ 810857 w 1752600"/>
              <a:gd name="T13" fmla="*/ 1439185 h 1754188"/>
              <a:gd name="T14" fmla="*/ 869739 w 1752600"/>
              <a:gd name="T15" fmla="*/ 1403616 h 1754188"/>
              <a:gd name="T16" fmla="*/ 1526266 w 1752600"/>
              <a:gd name="T17" fmla="*/ 809406 h 1754188"/>
              <a:gd name="T18" fmla="*/ 1561836 w 1752600"/>
              <a:gd name="T19" fmla="*/ 868866 h 1754188"/>
              <a:gd name="T20" fmla="*/ 1548298 w 1752600"/>
              <a:gd name="T21" fmla="*/ 923016 h 1754188"/>
              <a:gd name="T22" fmla="*/ 1488839 w 1752600"/>
              <a:gd name="T23" fmla="*/ 958586 h 1754188"/>
              <a:gd name="T24" fmla="*/ 1434954 w 1752600"/>
              <a:gd name="T25" fmla="*/ 945048 h 1754188"/>
              <a:gd name="T26" fmla="*/ 1399385 w 1752600"/>
              <a:gd name="T27" fmla="*/ 885589 h 1754188"/>
              <a:gd name="T28" fmla="*/ 1412922 w 1752600"/>
              <a:gd name="T29" fmla="*/ 831438 h 1754188"/>
              <a:gd name="T30" fmla="*/ 1472116 w 1752600"/>
              <a:gd name="T31" fmla="*/ 795869 h 1754188"/>
              <a:gd name="T32" fmla="*/ 931422 w 1752600"/>
              <a:gd name="T33" fmla="*/ 210375 h 1754188"/>
              <a:gd name="T34" fmla="*/ 985331 w 1752600"/>
              <a:gd name="T35" fmla="*/ 812351 h 1754188"/>
              <a:gd name="T36" fmla="*/ 997223 w 1752600"/>
              <a:gd name="T37" fmla="*/ 915108 h 1754188"/>
              <a:gd name="T38" fmla="*/ 946749 w 1752600"/>
              <a:gd name="T39" fmla="*/ 982906 h 1754188"/>
              <a:gd name="T40" fmla="*/ 857693 w 1752600"/>
              <a:gd name="T41" fmla="*/ 1003564 h 1754188"/>
              <a:gd name="T42" fmla="*/ 763351 w 1752600"/>
              <a:gd name="T43" fmla="*/ 937354 h 1754188"/>
              <a:gd name="T44" fmla="*/ 353480 w 1752600"/>
              <a:gd name="T45" fmla="*/ 893921 h 1754188"/>
              <a:gd name="T46" fmla="*/ 383342 w 1752600"/>
              <a:gd name="T47" fmla="*/ 820296 h 1754188"/>
              <a:gd name="T48" fmla="*/ 815147 w 1752600"/>
              <a:gd name="T49" fmla="*/ 764945 h 1754188"/>
              <a:gd name="T50" fmla="*/ 858486 w 1752600"/>
              <a:gd name="T51" fmla="*/ 180713 h 1754188"/>
              <a:gd name="T52" fmla="*/ 670516 w 1752600"/>
              <a:gd name="T53" fmla="*/ 152975 h 1754188"/>
              <a:gd name="T54" fmla="*/ 441192 w 1752600"/>
              <a:gd name="T55" fmla="*/ 263340 h 1754188"/>
              <a:gd name="T56" fmla="*/ 263181 w 1752600"/>
              <a:gd name="T57" fmla="*/ 441458 h 1754188"/>
              <a:gd name="T58" fmla="*/ 152883 w 1752600"/>
              <a:gd name="T59" fmla="*/ 670921 h 1754188"/>
              <a:gd name="T60" fmla="*/ 126168 w 1752600"/>
              <a:gd name="T61" fmla="*/ 934791 h 1754188"/>
              <a:gd name="T62" fmla="*/ 190707 w 1752600"/>
              <a:gd name="T63" fmla="*/ 1186485 h 1754188"/>
              <a:gd name="T64" fmla="*/ 332216 w 1752600"/>
              <a:gd name="T65" fmla="*/ 1396099 h 1754188"/>
              <a:gd name="T66" fmla="*/ 534297 w 1752600"/>
              <a:gd name="T67" fmla="*/ 1547221 h 1754188"/>
              <a:gd name="T68" fmla="*/ 780550 w 1752600"/>
              <a:gd name="T69" fmla="*/ 1623709 h 1754188"/>
              <a:gd name="T70" fmla="*/ 1045847 w 1752600"/>
              <a:gd name="T71" fmla="*/ 1610476 h 1754188"/>
              <a:gd name="T72" fmla="*/ 1281255 w 1752600"/>
              <a:gd name="T73" fmla="*/ 1511227 h 1754188"/>
              <a:gd name="T74" fmla="*/ 1467730 w 1752600"/>
              <a:gd name="T75" fmla="*/ 1341578 h 1754188"/>
              <a:gd name="T76" fmla="*/ 1588873 w 1752600"/>
              <a:gd name="T77" fmla="*/ 1118202 h 1754188"/>
              <a:gd name="T78" fmla="*/ 1628019 w 1752600"/>
              <a:gd name="T79" fmla="*/ 857509 h 1754188"/>
              <a:gd name="T80" fmla="*/ 1576176 w 1752600"/>
              <a:gd name="T81" fmla="*/ 601315 h 1754188"/>
              <a:gd name="T82" fmla="*/ 1444718 w 1752600"/>
              <a:gd name="T83" fmla="*/ 384820 h 1754188"/>
              <a:gd name="T84" fmla="*/ 1250573 w 1752600"/>
              <a:gd name="T85" fmla="*/ 224170 h 1754188"/>
              <a:gd name="T86" fmla="*/ 1009345 w 1752600"/>
              <a:gd name="T87" fmla="*/ 136037 h 1754188"/>
              <a:gd name="T88" fmla="*/ 987656 w 1752600"/>
              <a:gd name="T89" fmla="*/ 7146 h 1754188"/>
              <a:gd name="T90" fmla="*/ 1274907 w 1752600"/>
              <a:gd name="T91" fmla="*/ 96337 h 1754188"/>
              <a:gd name="T92" fmla="*/ 1510315 w 1752600"/>
              <a:gd name="T93" fmla="*/ 272074 h 1754188"/>
              <a:gd name="T94" fmla="*/ 1675101 w 1752600"/>
              <a:gd name="T95" fmla="*/ 516358 h 1754188"/>
              <a:gd name="T96" fmla="*/ 1749955 w 1752600"/>
              <a:gd name="T97" fmla="*/ 809605 h 1754188"/>
              <a:gd name="T98" fmla="*/ 1719273 w 1752600"/>
              <a:gd name="T99" fmla="*/ 1116879 h 1754188"/>
              <a:gd name="T100" fmla="*/ 1590724 w 1752600"/>
              <a:gd name="T101" fmla="*/ 1384453 h 1754188"/>
              <a:gd name="T102" fmla="*/ 1383353 w 1752600"/>
              <a:gd name="T103" fmla="*/ 1591949 h 1754188"/>
              <a:gd name="T104" fmla="*/ 1115940 w 1752600"/>
              <a:gd name="T105" fmla="*/ 1720576 h 1754188"/>
              <a:gd name="T106" fmla="*/ 809116 w 1752600"/>
              <a:gd name="T107" fmla="*/ 1751277 h 1754188"/>
              <a:gd name="T108" fmla="*/ 516046 w 1752600"/>
              <a:gd name="T109" fmla="*/ 1676377 h 1754188"/>
              <a:gd name="T110" fmla="*/ 271909 w 1752600"/>
              <a:gd name="T111" fmla="*/ 1511492 h 1754188"/>
              <a:gd name="T112" fmla="*/ 95750 w 1752600"/>
              <a:gd name="T113" fmla="*/ 1275941 h 1754188"/>
              <a:gd name="T114" fmla="*/ 6877 w 1752600"/>
              <a:gd name="T115" fmla="*/ 988782 h 1754188"/>
              <a:gd name="T116" fmla="*/ 22483 w 1752600"/>
              <a:gd name="T117" fmla="*/ 679126 h 1754188"/>
              <a:gd name="T118" fmla="*/ 138071 w 1752600"/>
              <a:gd name="T119" fmla="*/ 404935 h 1754188"/>
              <a:gd name="T120" fmla="*/ 335655 w 1752600"/>
              <a:gd name="T121" fmla="*/ 187117 h 1754188"/>
              <a:gd name="T122" fmla="*/ 595662 w 1752600"/>
              <a:gd name="T123" fmla="*/ 46051 h 1754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52600" h="1754188">
                <a:moveTo>
                  <a:pt x="873945" y="1403350"/>
                </a:moveTo>
                <a:lnTo>
                  <a:pt x="877888" y="1403350"/>
                </a:lnTo>
                <a:lnTo>
                  <a:pt x="882356" y="1403350"/>
                </a:lnTo>
                <a:lnTo>
                  <a:pt x="886299" y="1403616"/>
                </a:lnTo>
                <a:lnTo>
                  <a:pt x="890505" y="1404146"/>
                </a:lnTo>
                <a:lnTo>
                  <a:pt x="894448" y="1404943"/>
                </a:lnTo>
                <a:lnTo>
                  <a:pt x="898128" y="1405739"/>
                </a:lnTo>
                <a:lnTo>
                  <a:pt x="901808" y="1406801"/>
                </a:lnTo>
                <a:lnTo>
                  <a:pt x="906014" y="1408393"/>
                </a:lnTo>
                <a:lnTo>
                  <a:pt x="909432" y="1409455"/>
                </a:lnTo>
                <a:lnTo>
                  <a:pt x="913112" y="1411048"/>
                </a:lnTo>
                <a:lnTo>
                  <a:pt x="916529" y="1412906"/>
                </a:lnTo>
                <a:lnTo>
                  <a:pt x="919946" y="1415030"/>
                </a:lnTo>
                <a:lnTo>
                  <a:pt x="923363" y="1417153"/>
                </a:lnTo>
                <a:lnTo>
                  <a:pt x="929672" y="1421931"/>
                </a:lnTo>
                <a:lnTo>
                  <a:pt x="935192" y="1427240"/>
                </a:lnTo>
                <a:lnTo>
                  <a:pt x="940450" y="1432814"/>
                </a:lnTo>
                <a:lnTo>
                  <a:pt x="945181" y="1439185"/>
                </a:lnTo>
                <a:lnTo>
                  <a:pt x="947284" y="1442636"/>
                </a:lnTo>
                <a:lnTo>
                  <a:pt x="949124" y="1446086"/>
                </a:lnTo>
                <a:lnTo>
                  <a:pt x="951227" y="1449537"/>
                </a:lnTo>
                <a:lnTo>
                  <a:pt x="952804" y="1452988"/>
                </a:lnTo>
                <a:lnTo>
                  <a:pt x="953856" y="1456704"/>
                </a:lnTo>
                <a:lnTo>
                  <a:pt x="955433" y="1460420"/>
                </a:lnTo>
                <a:lnTo>
                  <a:pt x="956484" y="1464667"/>
                </a:lnTo>
                <a:lnTo>
                  <a:pt x="957273" y="1468384"/>
                </a:lnTo>
                <a:lnTo>
                  <a:pt x="958062" y="1472365"/>
                </a:lnTo>
                <a:lnTo>
                  <a:pt x="958587" y="1476612"/>
                </a:lnTo>
                <a:lnTo>
                  <a:pt x="958850" y="1480594"/>
                </a:lnTo>
                <a:lnTo>
                  <a:pt x="958850" y="1485107"/>
                </a:lnTo>
                <a:lnTo>
                  <a:pt x="958850" y="1489088"/>
                </a:lnTo>
                <a:lnTo>
                  <a:pt x="958587" y="1493335"/>
                </a:lnTo>
                <a:lnTo>
                  <a:pt x="958062" y="1497317"/>
                </a:lnTo>
                <a:lnTo>
                  <a:pt x="957273" y="1501299"/>
                </a:lnTo>
                <a:lnTo>
                  <a:pt x="956484" y="1505546"/>
                </a:lnTo>
                <a:lnTo>
                  <a:pt x="955433" y="1509262"/>
                </a:lnTo>
                <a:lnTo>
                  <a:pt x="953856" y="1512978"/>
                </a:lnTo>
                <a:lnTo>
                  <a:pt x="952804" y="1516694"/>
                </a:lnTo>
                <a:lnTo>
                  <a:pt x="951227" y="1520145"/>
                </a:lnTo>
                <a:lnTo>
                  <a:pt x="949124" y="1524127"/>
                </a:lnTo>
                <a:lnTo>
                  <a:pt x="947284" y="1527312"/>
                </a:lnTo>
                <a:lnTo>
                  <a:pt x="945181" y="1530763"/>
                </a:lnTo>
                <a:lnTo>
                  <a:pt x="940450" y="1536868"/>
                </a:lnTo>
                <a:lnTo>
                  <a:pt x="935192" y="1542973"/>
                </a:lnTo>
                <a:lnTo>
                  <a:pt x="929672" y="1548017"/>
                </a:lnTo>
                <a:lnTo>
                  <a:pt x="923363" y="1552795"/>
                </a:lnTo>
                <a:lnTo>
                  <a:pt x="919946" y="1554918"/>
                </a:lnTo>
                <a:lnTo>
                  <a:pt x="916529" y="1556776"/>
                </a:lnTo>
                <a:lnTo>
                  <a:pt x="913112" y="1558634"/>
                </a:lnTo>
                <a:lnTo>
                  <a:pt x="909432" y="1560227"/>
                </a:lnTo>
                <a:lnTo>
                  <a:pt x="906014" y="1561820"/>
                </a:lnTo>
                <a:lnTo>
                  <a:pt x="901808" y="1563147"/>
                </a:lnTo>
                <a:lnTo>
                  <a:pt x="898128" y="1564209"/>
                </a:lnTo>
                <a:lnTo>
                  <a:pt x="894448" y="1565005"/>
                </a:lnTo>
                <a:lnTo>
                  <a:pt x="890505" y="1565801"/>
                </a:lnTo>
                <a:lnTo>
                  <a:pt x="886299" y="1566067"/>
                </a:lnTo>
                <a:lnTo>
                  <a:pt x="882356" y="1566598"/>
                </a:lnTo>
                <a:lnTo>
                  <a:pt x="877888" y="1566863"/>
                </a:lnTo>
                <a:lnTo>
                  <a:pt x="873945" y="1566598"/>
                </a:lnTo>
                <a:lnTo>
                  <a:pt x="869739" y="1566067"/>
                </a:lnTo>
                <a:lnTo>
                  <a:pt x="865796" y="1565801"/>
                </a:lnTo>
                <a:lnTo>
                  <a:pt x="861853" y="1565005"/>
                </a:lnTo>
                <a:lnTo>
                  <a:pt x="857647" y="1564209"/>
                </a:lnTo>
                <a:lnTo>
                  <a:pt x="853967" y="1563147"/>
                </a:lnTo>
                <a:lnTo>
                  <a:pt x="850287" y="1561820"/>
                </a:lnTo>
                <a:lnTo>
                  <a:pt x="846607" y="1560227"/>
                </a:lnTo>
                <a:lnTo>
                  <a:pt x="842664" y="1558634"/>
                </a:lnTo>
                <a:lnTo>
                  <a:pt x="839247" y="1556776"/>
                </a:lnTo>
                <a:lnTo>
                  <a:pt x="835829" y="1554918"/>
                </a:lnTo>
                <a:lnTo>
                  <a:pt x="832675" y="1552795"/>
                </a:lnTo>
                <a:lnTo>
                  <a:pt x="826629" y="1548017"/>
                </a:lnTo>
                <a:lnTo>
                  <a:pt x="820583" y="1542973"/>
                </a:lnTo>
                <a:lnTo>
                  <a:pt x="815589" y="1536868"/>
                </a:lnTo>
                <a:lnTo>
                  <a:pt x="810857" y="1530763"/>
                </a:lnTo>
                <a:lnTo>
                  <a:pt x="808754" y="1527312"/>
                </a:lnTo>
                <a:lnTo>
                  <a:pt x="806914" y="1524127"/>
                </a:lnTo>
                <a:lnTo>
                  <a:pt x="805074" y="1520145"/>
                </a:lnTo>
                <a:lnTo>
                  <a:pt x="803497" y="1516694"/>
                </a:lnTo>
                <a:lnTo>
                  <a:pt x="801920" y="1512978"/>
                </a:lnTo>
                <a:lnTo>
                  <a:pt x="800605" y="1509262"/>
                </a:lnTo>
                <a:lnTo>
                  <a:pt x="799554" y="1505546"/>
                </a:lnTo>
                <a:lnTo>
                  <a:pt x="798765" y="1501299"/>
                </a:lnTo>
                <a:lnTo>
                  <a:pt x="797977" y="1497317"/>
                </a:lnTo>
                <a:lnTo>
                  <a:pt x="797714" y="1493335"/>
                </a:lnTo>
                <a:lnTo>
                  <a:pt x="797188" y="1489088"/>
                </a:lnTo>
                <a:lnTo>
                  <a:pt x="796925" y="1485107"/>
                </a:lnTo>
                <a:lnTo>
                  <a:pt x="797188" y="1480594"/>
                </a:lnTo>
                <a:lnTo>
                  <a:pt x="797714" y="1476612"/>
                </a:lnTo>
                <a:lnTo>
                  <a:pt x="797977" y="1472365"/>
                </a:lnTo>
                <a:lnTo>
                  <a:pt x="798765" y="1468384"/>
                </a:lnTo>
                <a:lnTo>
                  <a:pt x="799554" y="1464667"/>
                </a:lnTo>
                <a:lnTo>
                  <a:pt x="800605" y="1460420"/>
                </a:lnTo>
                <a:lnTo>
                  <a:pt x="801920" y="1456704"/>
                </a:lnTo>
                <a:lnTo>
                  <a:pt x="803497" y="1452988"/>
                </a:lnTo>
                <a:lnTo>
                  <a:pt x="805074" y="1449537"/>
                </a:lnTo>
                <a:lnTo>
                  <a:pt x="806914" y="1446086"/>
                </a:lnTo>
                <a:lnTo>
                  <a:pt x="808754" y="1442636"/>
                </a:lnTo>
                <a:lnTo>
                  <a:pt x="810857" y="1439185"/>
                </a:lnTo>
                <a:lnTo>
                  <a:pt x="815589" y="1432814"/>
                </a:lnTo>
                <a:lnTo>
                  <a:pt x="820583" y="1427240"/>
                </a:lnTo>
                <a:lnTo>
                  <a:pt x="826629" y="1421931"/>
                </a:lnTo>
                <a:lnTo>
                  <a:pt x="832675" y="1417153"/>
                </a:lnTo>
                <a:lnTo>
                  <a:pt x="835829" y="1415030"/>
                </a:lnTo>
                <a:lnTo>
                  <a:pt x="839247" y="1412906"/>
                </a:lnTo>
                <a:lnTo>
                  <a:pt x="842664" y="1411048"/>
                </a:lnTo>
                <a:lnTo>
                  <a:pt x="846607" y="1409455"/>
                </a:lnTo>
                <a:lnTo>
                  <a:pt x="850287" y="1408393"/>
                </a:lnTo>
                <a:lnTo>
                  <a:pt x="853967" y="1406801"/>
                </a:lnTo>
                <a:lnTo>
                  <a:pt x="857647" y="1405739"/>
                </a:lnTo>
                <a:lnTo>
                  <a:pt x="861853" y="1404943"/>
                </a:lnTo>
                <a:lnTo>
                  <a:pt x="865796" y="1404146"/>
                </a:lnTo>
                <a:lnTo>
                  <a:pt x="869739" y="1403616"/>
                </a:lnTo>
                <a:lnTo>
                  <a:pt x="873945" y="1403350"/>
                </a:lnTo>
                <a:close/>
                <a:moveTo>
                  <a:pt x="1480345" y="795338"/>
                </a:moveTo>
                <a:lnTo>
                  <a:pt x="1484857" y="795603"/>
                </a:lnTo>
                <a:lnTo>
                  <a:pt x="1488839" y="795869"/>
                </a:lnTo>
                <a:lnTo>
                  <a:pt x="1493086" y="796134"/>
                </a:lnTo>
                <a:lnTo>
                  <a:pt x="1497068" y="797196"/>
                </a:lnTo>
                <a:lnTo>
                  <a:pt x="1500784" y="797727"/>
                </a:lnTo>
                <a:lnTo>
                  <a:pt x="1505031" y="799054"/>
                </a:lnTo>
                <a:lnTo>
                  <a:pt x="1508747" y="800381"/>
                </a:lnTo>
                <a:lnTo>
                  <a:pt x="1512198" y="801974"/>
                </a:lnTo>
                <a:lnTo>
                  <a:pt x="1515914" y="803567"/>
                </a:lnTo>
                <a:lnTo>
                  <a:pt x="1519365" y="805425"/>
                </a:lnTo>
                <a:lnTo>
                  <a:pt x="1522816" y="807283"/>
                </a:lnTo>
                <a:lnTo>
                  <a:pt x="1526266" y="809406"/>
                </a:lnTo>
                <a:lnTo>
                  <a:pt x="1532637" y="814184"/>
                </a:lnTo>
                <a:lnTo>
                  <a:pt x="1538211" y="819228"/>
                </a:lnTo>
                <a:lnTo>
                  <a:pt x="1543520" y="825068"/>
                </a:lnTo>
                <a:lnTo>
                  <a:pt x="1548298" y="831438"/>
                </a:lnTo>
                <a:lnTo>
                  <a:pt x="1550422" y="834624"/>
                </a:lnTo>
                <a:lnTo>
                  <a:pt x="1552545" y="838074"/>
                </a:lnTo>
                <a:lnTo>
                  <a:pt x="1554403" y="841791"/>
                </a:lnTo>
                <a:lnTo>
                  <a:pt x="1555996" y="845241"/>
                </a:lnTo>
                <a:lnTo>
                  <a:pt x="1557589" y="848958"/>
                </a:lnTo>
                <a:lnTo>
                  <a:pt x="1558650" y="852939"/>
                </a:lnTo>
                <a:lnTo>
                  <a:pt x="1559712" y="856655"/>
                </a:lnTo>
                <a:lnTo>
                  <a:pt x="1560509" y="860637"/>
                </a:lnTo>
                <a:lnTo>
                  <a:pt x="1561305" y="864884"/>
                </a:lnTo>
                <a:lnTo>
                  <a:pt x="1561836" y="868866"/>
                </a:lnTo>
                <a:lnTo>
                  <a:pt x="1562101" y="872847"/>
                </a:lnTo>
                <a:lnTo>
                  <a:pt x="1562101" y="877094"/>
                </a:lnTo>
                <a:lnTo>
                  <a:pt x="1562101" y="881342"/>
                </a:lnTo>
                <a:lnTo>
                  <a:pt x="1561836" y="885589"/>
                </a:lnTo>
                <a:lnTo>
                  <a:pt x="1561305" y="889570"/>
                </a:lnTo>
                <a:lnTo>
                  <a:pt x="1560509" y="893817"/>
                </a:lnTo>
                <a:lnTo>
                  <a:pt x="1559712" y="897534"/>
                </a:lnTo>
                <a:lnTo>
                  <a:pt x="1558650" y="901515"/>
                </a:lnTo>
                <a:lnTo>
                  <a:pt x="1557589" y="905497"/>
                </a:lnTo>
                <a:lnTo>
                  <a:pt x="1555996" y="908948"/>
                </a:lnTo>
                <a:lnTo>
                  <a:pt x="1554403" y="912664"/>
                </a:lnTo>
                <a:lnTo>
                  <a:pt x="1552545" y="916115"/>
                </a:lnTo>
                <a:lnTo>
                  <a:pt x="1550422" y="919565"/>
                </a:lnTo>
                <a:lnTo>
                  <a:pt x="1548298" y="923016"/>
                </a:lnTo>
                <a:lnTo>
                  <a:pt x="1543520" y="929387"/>
                </a:lnTo>
                <a:lnTo>
                  <a:pt x="1538211" y="934961"/>
                </a:lnTo>
                <a:lnTo>
                  <a:pt x="1532637" y="940270"/>
                </a:lnTo>
                <a:lnTo>
                  <a:pt x="1526266" y="945048"/>
                </a:lnTo>
                <a:lnTo>
                  <a:pt x="1522816" y="947171"/>
                </a:lnTo>
                <a:lnTo>
                  <a:pt x="1519365" y="949030"/>
                </a:lnTo>
                <a:lnTo>
                  <a:pt x="1515914" y="950888"/>
                </a:lnTo>
                <a:lnTo>
                  <a:pt x="1512198" y="952480"/>
                </a:lnTo>
                <a:lnTo>
                  <a:pt x="1508747" y="953808"/>
                </a:lnTo>
                <a:lnTo>
                  <a:pt x="1505031" y="955400"/>
                </a:lnTo>
                <a:lnTo>
                  <a:pt x="1500784" y="956197"/>
                </a:lnTo>
                <a:lnTo>
                  <a:pt x="1497068" y="957258"/>
                </a:lnTo>
                <a:lnTo>
                  <a:pt x="1493086" y="957789"/>
                </a:lnTo>
                <a:lnTo>
                  <a:pt x="1488839" y="958586"/>
                </a:lnTo>
                <a:lnTo>
                  <a:pt x="1484857" y="958851"/>
                </a:lnTo>
                <a:lnTo>
                  <a:pt x="1480345" y="958851"/>
                </a:lnTo>
                <a:lnTo>
                  <a:pt x="1476363" y="958851"/>
                </a:lnTo>
                <a:lnTo>
                  <a:pt x="1472116" y="958586"/>
                </a:lnTo>
                <a:lnTo>
                  <a:pt x="1468134" y="957789"/>
                </a:lnTo>
                <a:lnTo>
                  <a:pt x="1464153" y="957258"/>
                </a:lnTo>
                <a:lnTo>
                  <a:pt x="1459906" y="956197"/>
                </a:lnTo>
                <a:lnTo>
                  <a:pt x="1456189" y="955400"/>
                </a:lnTo>
                <a:lnTo>
                  <a:pt x="1452473" y="953808"/>
                </a:lnTo>
                <a:lnTo>
                  <a:pt x="1448757" y="952480"/>
                </a:lnTo>
                <a:lnTo>
                  <a:pt x="1445306" y="950888"/>
                </a:lnTo>
                <a:lnTo>
                  <a:pt x="1441325" y="949030"/>
                </a:lnTo>
                <a:lnTo>
                  <a:pt x="1437874" y="947171"/>
                </a:lnTo>
                <a:lnTo>
                  <a:pt x="1434954" y="945048"/>
                </a:lnTo>
                <a:lnTo>
                  <a:pt x="1428583" y="940270"/>
                </a:lnTo>
                <a:lnTo>
                  <a:pt x="1422478" y="934961"/>
                </a:lnTo>
                <a:lnTo>
                  <a:pt x="1417435" y="929387"/>
                </a:lnTo>
                <a:lnTo>
                  <a:pt x="1412922" y="923016"/>
                </a:lnTo>
                <a:lnTo>
                  <a:pt x="1410533" y="919565"/>
                </a:lnTo>
                <a:lnTo>
                  <a:pt x="1408675" y="916115"/>
                </a:lnTo>
                <a:lnTo>
                  <a:pt x="1406817" y="912664"/>
                </a:lnTo>
                <a:lnTo>
                  <a:pt x="1405224" y="908948"/>
                </a:lnTo>
                <a:lnTo>
                  <a:pt x="1403632" y="905497"/>
                </a:lnTo>
                <a:lnTo>
                  <a:pt x="1402304" y="901515"/>
                </a:lnTo>
                <a:lnTo>
                  <a:pt x="1401243" y="897534"/>
                </a:lnTo>
                <a:lnTo>
                  <a:pt x="1400446" y="893817"/>
                </a:lnTo>
                <a:lnTo>
                  <a:pt x="1399650" y="889570"/>
                </a:lnTo>
                <a:lnTo>
                  <a:pt x="1399385" y="885589"/>
                </a:lnTo>
                <a:lnTo>
                  <a:pt x="1398854" y="881342"/>
                </a:lnTo>
                <a:lnTo>
                  <a:pt x="1398588" y="877094"/>
                </a:lnTo>
                <a:lnTo>
                  <a:pt x="1398854" y="872847"/>
                </a:lnTo>
                <a:lnTo>
                  <a:pt x="1399385" y="868866"/>
                </a:lnTo>
                <a:lnTo>
                  <a:pt x="1399650" y="864884"/>
                </a:lnTo>
                <a:lnTo>
                  <a:pt x="1400446" y="860637"/>
                </a:lnTo>
                <a:lnTo>
                  <a:pt x="1401243" y="856655"/>
                </a:lnTo>
                <a:lnTo>
                  <a:pt x="1402304" y="852939"/>
                </a:lnTo>
                <a:lnTo>
                  <a:pt x="1403632" y="848958"/>
                </a:lnTo>
                <a:lnTo>
                  <a:pt x="1405224" y="845241"/>
                </a:lnTo>
                <a:lnTo>
                  <a:pt x="1406817" y="841791"/>
                </a:lnTo>
                <a:lnTo>
                  <a:pt x="1408675" y="838074"/>
                </a:lnTo>
                <a:lnTo>
                  <a:pt x="1410533" y="834624"/>
                </a:lnTo>
                <a:lnTo>
                  <a:pt x="1412922" y="831438"/>
                </a:lnTo>
                <a:lnTo>
                  <a:pt x="1417435" y="825068"/>
                </a:lnTo>
                <a:lnTo>
                  <a:pt x="1422478" y="819228"/>
                </a:lnTo>
                <a:lnTo>
                  <a:pt x="1428583" y="814184"/>
                </a:lnTo>
                <a:lnTo>
                  <a:pt x="1434954" y="809406"/>
                </a:lnTo>
                <a:lnTo>
                  <a:pt x="1437874" y="807283"/>
                </a:lnTo>
                <a:lnTo>
                  <a:pt x="1441325" y="805425"/>
                </a:lnTo>
                <a:lnTo>
                  <a:pt x="1445306" y="803567"/>
                </a:lnTo>
                <a:lnTo>
                  <a:pt x="1448757" y="801974"/>
                </a:lnTo>
                <a:lnTo>
                  <a:pt x="1452473" y="800381"/>
                </a:lnTo>
                <a:lnTo>
                  <a:pt x="1456189" y="799054"/>
                </a:lnTo>
                <a:lnTo>
                  <a:pt x="1459906" y="797727"/>
                </a:lnTo>
                <a:lnTo>
                  <a:pt x="1464153" y="797196"/>
                </a:lnTo>
                <a:lnTo>
                  <a:pt x="1468134" y="796134"/>
                </a:lnTo>
                <a:lnTo>
                  <a:pt x="1472116" y="795869"/>
                </a:lnTo>
                <a:lnTo>
                  <a:pt x="1476363" y="795603"/>
                </a:lnTo>
                <a:lnTo>
                  <a:pt x="1480345" y="795338"/>
                </a:lnTo>
                <a:close/>
                <a:moveTo>
                  <a:pt x="876984" y="177800"/>
                </a:moveTo>
                <a:lnTo>
                  <a:pt x="883326" y="178065"/>
                </a:lnTo>
                <a:lnTo>
                  <a:pt x="889669" y="179124"/>
                </a:lnTo>
                <a:lnTo>
                  <a:pt x="895482" y="180713"/>
                </a:lnTo>
                <a:lnTo>
                  <a:pt x="901032" y="182832"/>
                </a:lnTo>
                <a:lnTo>
                  <a:pt x="906581" y="185215"/>
                </a:lnTo>
                <a:lnTo>
                  <a:pt x="911867" y="188393"/>
                </a:lnTo>
                <a:lnTo>
                  <a:pt x="916359" y="191836"/>
                </a:lnTo>
                <a:lnTo>
                  <a:pt x="920851" y="196074"/>
                </a:lnTo>
                <a:lnTo>
                  <a:pt x="924815" y="200311"/>
                </a:lnTo>
                <a:lnTo>
                  <a:pt x="928251" y="205078"/>
                </a:lnTo>
                <a:lnTo>
                  <a:pt x="931422" y="210375"/>
                </a:lnTo>
                <a:lnTo>
                  <a:pt x="934065" y="215672"/>
                </a:lnTo>
                <a:lnTo>
                  <a:pt x="936179" y="221498"/>
                </a:lnTo>
                <a:lnTo>
                  <a:pt x="937764" y="227325"/>
                </a:lnTo>
                <a:lnTo>
                  <a:pt x="938821" y="233681"/>
                </a:lnTo>
                <a:lnTo>
                  <a:pt x="939086" y="240037"/>
                </a:lnTo>
                <a:lnTo>
                  <a:pt x="939086" y="766534"/>
                </a:lnTo>
                <a:lnTo>
                  <a:pt x="945956" y="770772"/>
                </a:lnTo>
                <a:lnTo>
                  <a:pt x="952827" y="775539"/>
                </a:lnTo>
                <a:lnTo>
                  <a:pt x="959169" y="780835"/>
                </a:lnTo>
                <a:lnTo>
                  <a:pt x="964983" y="786397"/>
                </a:lnTo>
                <a:lnTo>
                  <a:pt x="971061" y="792488"/>
                </a:lnTo>
                <a:lnTo>
                  <a:pt x="976082" y="798844"/>
                </a:lnTo>
                <a:lnTo>
                  <a:pt x="980839" y="805465"/>
                </a:lnTo>
                <a:lnTo>
                  <a:pt x="985331" y="812351"/>
                </a:lnTo>
                <a:lnTo>
                  <a:pt x="989295" y="819502"/>
                </a:lnTo>
                <a:lnTo>
                  <a:pt x="992995" y="826917"/>
                </a:lnTo>
                <a:lnTo>
                  <a:pt x="995902" y="834862"/>
                </a:lnTo>
                <a:lnTo>
                  <a:pt x="998545" y="843072"/>
                </a:lnTo>
                <a:lnTo>
                  <a:pt x="1000394" y="851282"/>
                </a:lnTo>
                <a:lnTo>
                  <a:pt x="1001980" y="859757"/>
                </a:lnTo>
                <a:lnTo>
                  <a:pt x="1002773" y="868497"/>
                </a:lnTo>
                <a:lnTo>
                  <a:pt x="1003301" y="877236"/>
                </a:lnTo>
                <a:lnTo>
                  <a:pt x="1002773" y="883857"/>
                </a:lnTo>
                <a:lnTo>
                  <a:pt x="1002244" y="889948"/>
                </a:lnTo>
                <a:lnTo>
                  <a:pt x="1001716" y="896569"/>
                </a:lnTo>
                <a:lnTo>
                  <a:pt x="1000394" y="902925"/>
                </a:lnTo>
                <a:lnTo>
                  <a:pt x="999073" y="909017"/>
                </a:lnTo>
                <a:lnTo>
                  <a:pt x="997223" y="915108"/>
                </a:lnTo>
                <a:lnTo>
                  <a:pt x="995373" y="921199"/>
                </a:lnTo>
                <a:lnTo>
                  <a:pt x="993259" y="926761"/>
                </a:lnTo>
                <a:lnTo>
                  <a:pt x="990352" y="932322"/>
                </a:lnTo>
                <a:lnTo>
                  <a:pt x="987445" y="938149"/>
                </a:lnTo>
                <a:lnTo>
                  <a:pt x="984803" y="943446"/>
                </a:lnTo>
                <a:lnTo>
                  <a:pt x="981367" y="948478"/>
                </a:lnTo>
                <a:lnTo>
                  <a:pt x="977932" y="953509"/>
                </a:lnTo>
                <a:lnTo>
                  <a:pt x="973968" y="958541"/>
                </a:lnTo>
                <a:lnTo>
                  <a:pt x="970004" y="962779"/>
                </a:lnTo>
                <a:lnTo>
                  <a:pt x="965512" y="967281"/>
                </a:lnTo>
                <a:lnTo>
                  <a:pt x="961284" y="971783"/>
                </a:lnTo>
                <a:lnTo>
                  <a:pt x="956527" y="975756"/>
                </a:lnTo>
                <a:lnTo>
                  <a:pt x="951770" y="979464"/>
                </a:lnTo>
                <a:lnTo>
                  <a:pt x="946749" y="982906"/>
                </a:lnTo>
                <a:lnTo>
                  <a:pt x="941728" y="986349"/>
                </a:lnTo>
                <a:lnTo>
                  <a:pt x="936443" y="989527"/>
                </a:lnTo>
                <a:lnTo>
                  <a:pt x="930893" y="992441"/>
                </a:lnTo>
                <a:lnTo>
                  <a:pt x="925344" y="994824"/>
                </a:lnTo>
                <a:lnTo>
                  <a:pt x="919530" y="996943"/>
                </a:lnTo>
                <a:lnTo>
                  <a:pt x="913716" y="999062"/>
                </a:lnTo>
                <a:lnTo>
                  <a:pt x="907374" y="1000915"/>
                </a:lnTo>
                <a:lnTo>
                  <a:pt x="901560" y="1001975"/>
                </a:lnTo>
                <a:lnTo>
                  <a:pt x="895218" y="1003299"/>
                </a:lnTo>
                <a:lnTo>
                  <a:pt x="888611" y="1004358"/>
                </a:lnTo>
                <a:lnTo>
                  <a:pt x="882269" y="1004623"/>
                </a:lnTo>
                <a:lnTo>
                  <a:pt x="875663" y="1004888"/>
                </a:lnTo>
                <a:lnTo>
                  <a:pt x="866678" y="1004623"/>
                </a:lnTo>
                <a:lnTo>
                  <a:pt x="857693" y="1003564"/>
                </a:lnTo>
                <a:lnTo>
                  <a:pt x="849236" y="1001975"/>
                </a:lnTo>
                <a:lnTo>
                  <a:pt x="840780" y="999856"/>
                </a:lnTo>
                <a:lnTo>
                  <a:pt x="832324" y="997473"/>
                </a:lnTo>
                <a:lnTo>
                  <a:pt x="824396" y="994030"/>
                </a:lnTo>
                <a:lnTo>
                  <a:pt x="816732" y="990587"/>
                </a:lnTo>
                <a:lnTo>
                  <a:pt x="809333" y="986084"/>
                </a:lnTo>
                <a:lnTo>
                  <a:pt x="802198" y="981317"/>
                </a:lnTo>
                <a:lnTo>
                  <a:pt x="795591" y="976286"/>
                </a:lnTo>
                <a:lnTo>
                  <a:pt x="788984" y="970724"/>
                </a:lnTo>
                <a:lnTo>
                  <a:pt x="783170" y="964633"/>
                </a:lnTo>
                <a:lnTo>
                  <a:pt x="777357" y="958541"/>
                </a:lnTo>
                <a:lnTo>
                  <a:pt x="772600" y="951920"/>
                </a:lnTo>
                <a:lnTo>
                  <a:pt x="767843" y="944770"/>
                </a:lnTo>
                <a:lnTo>
                  <a:pt x="763351" y="937354"/>
                </a:lnTo>
                <a:lnTo>
                  <a:pt x="413204" y="937354"/>
                </a:lnTo>
                <a:lnTo>
                  <a:pt x="406597" y="937090"/>
                </a:lnTo>
                <a:lnTo>
                  <a:pt x="400519" y="936295"/>
                </a:lnTo>
                <a:lnTo>
                  <a:pt x="394705" y="934706"/>
                </a:lnTo>
                <a:lnTo>
                  <a:pt x="388627" y="932322"/>
                </a:lnTo>
                <a:lnTo>
                  <a:pt x="383342" y="929939"/>
                </a:lnTo>
                <a:lnTo>
                  <a:pt x="378321" y="926761"/>
                </a:lnTo>
                <a:lnTo>
                  <a:pt x="373564" y="923053"/>
                </a:lnTo>
                <a:lnTo>
                  <a:pt x="368808" y="919345"/>
                </a:lnTo>
                <a:lnTo>
                  <a:pt x="365108" y="914843"/>
                </a:lnTo>
                <a:lnTo>
                  <a:pt x="361408" y="909811"/>
                </a:lnTo>
                <a:lnTo>
                  <a:pt x="358237" y="904779"/>
                </a:lnTo>
                <a:lnTo>
                  <a:pt x="355859" y="899483"/>
                </a:lnTo>
                <a:lnTo>
                  <a:pt x="353480" y="893921"/>
                </a:lnTo>
                <a:lnTo>
                  <a:pt x="352159" y="887830"/>
                </a:lnTo>
                <a:lnTo>
                  <a:pt x="351102" y="881474"/>
                </a:lnTo>
                <a:lnTo>
                  <a:pt x="350838" y="875382"/>
                </a:lnTo>
                <a:lnTo>
                  <a:pt x="351102" y="868761"/>
                </a:lnTo>
                <a:lnTo>
                  <a:pt x="352159" y="862670"/>
                </a:lnTo>
                <a:lnTo>
                  <a:pt x="353480" y="856844"/>
                </a:lnTo>
                <a:lnTo>
                  <a:pt x="355859" y="850752"/>
                </a:lnTo>
                <a:lnTo>
                  <a:pt x="358237" y="845456"/>
                </a:lnTo>
                <a:lnTo>
                  <a:pt x="361408" y="840424"/>
                </a:lnTo>
                <a:lnTo>
                  <a:pt x="365108" y="835392"/>
                </a:lnTo>
                <a:lnTo>
                  <a:pt x="368808" y="831154"/>
                </a:lnTo>
                <a:lnTo>
                  <a:pt x="373564" y="827447"/>
                </a:lnTo>
                <a:lnTo>
                  <a:pt x="378321" y="823474"/>
                </a:lnTo>
                <a:lnTo>
                  <a:pt x="383342" y="820296"/>
                </a:lnTo>
                <a:lnTo>
                  <a:pt x="388627" y="817913"/>
                </a:lnTo>
                <a:lnTo>
                  <a:pt x="394705" y="815794"/>
                </a:lnTo>
                <a:lnTo>
                  <a:pt x="400519" y="814205"/>
                </a:lnTo>
                <a:lnTo>
                  <a:pt x="406597" y="813146"/>
                </a:lnTo>
                <a:lnTo>
                  <a:pt x="413204" y="812881"/>
                </a:lnTo>
                <a:lnTo>
                  <a:pt x="765465" y="812881"/>
                </a:lnTo>
                <a:lnTo>
                  <a:pt x="770222" y="805730"/>
                </a:lnTo>
                <a:lnTo>
                  <a:pt x="775507" y="798579"/>
                </a:lnTo>
                <a:lnTo>
                  <a:pt x="780792" y="791959"/>
                </a:lnTo>
                <a:lnTo>
                  <a:pt x="786870" y="785602"/>
                </a:lnTo>
                <a:lnTo>
                  <a:pt x="793477" y="779511"/>
                </a:lnTo>
                <a:lnTo>
                  <a:pt x="800348" y="774214"/>
                </a:lnTo>
                <a:lnTo>
                  <a:pt x="807483" y="769183"/>
                </a:lnTo>
                <a:lnTo>
                  <a:pt x="815147" y="764945"/>
                </a:lnTo>
                <a:lnTo>
                  <a:pt x="815147" y="240037"/>
                </a:lnTo>
                <a:lnTo>
                  <a:pt x="815411" y="233681"/>
                </a:lnTo>
                <a:lnTo>
                  <a:pt x="816204" y="227325"/>
                </a:lnTo>
                <a:lnTo>
                  <a:pt x="817789" y="221498"/>
                </a:lnTo>
                <a:lnTo>
                  <a:pt x="819639" y="215672"/>
                </a:lnTo>
                <a:lnTo>
                  <a:pt x="822546" y="210375"/>
                </a:lnTo>
                <a:lnTo>
                  <a:pt x="825717" y="205078"/>
                </a:lnTo>
                <a:lnTo>
                  <a:pt x="829153" y="200311"/>
                </a:lnTo>
                <a:lnTo>
                  <a:pt x="833116" y="196074"/>
                </a:lnTo>
                <a:lnTo>
                  <a:pt x="837609" y="191836"/>
                </a:lnTo>
                <a:lnTo>
                  <a:pt x="842366" y="188393"/>
                </a:lnTo>
                <a:lnTo>
                  <a:pt x="847387" y="185215"/>
                </a:lnTo>
                <a:lnTo>
                  <a:pt x="852936" y="182832"/>
                </a:lnTo>
                <a:lnTo>
                  <a:pt x="858486" y="180713"/>
                </a:lnTo>
                <a:lnTo>
                  <a:pt x="864564" y="179124"/>
                </a:lnTo>
                <a:lnTo>
                  <a:pt x="870642" y="178065"/>
                </a:lnTo>
                <a:lnTo>
                  <a:pt x="876984" y="177800"/>
                </a:lnTo>
                <a:close/>
                <a:moveTo>
                  <a:pt x="856991" y="124392"/>
                </a:moveTo>
                <a:lnTo>
                  <a:pt x="837683" y="125450"/>
                </a:lnTo>
                <a:lnTo>
                  <a:pt x="818374" y="126774"/>
                </a:lnTo>
                <a:lnTo>
                  <a:pt x="799594" y="128362"/>
                </a:lnTo>
                <a:lnTo>
                  <a:pt x="780550" y="130479"/>
                </a:lnTo>
                <a:lnTo>
                  <a:pt x="762034" y="132861"/>
                </a:lnTo>
                <a:lnTo>
                  <a:pt x="743255" y="136037"/>
                </a:lnTo>
                <a:lnTo>
                  <a:pt x="725004" y="139478"/>
                </a:lnTo>
                <a:lnTo>
                  <a:pt x="706489" y="143712"/>
                </a:lnTo>
                <a:lnTo>
                  <a:pt x="688502" y="147947"/>
                </a:lnTo>
                <a:lnTo>
                  <a:pt x="670516" y="152975"/>
                </a:lnTo>
                <a:lnTo>
                  <a:pt x="653059" y="158269"/>
                </a:lnTo>
                <a:lnTo>
                  <a:pt x="635337" y="164091"/>
                </a:lnTo>
                <a:lnTo>
                  <a:pt x="617880" y="169914"/>
                </a:lnTo>
                <a:lnTo>
                  <a:pt x="600687" y="176530"/>
                </a:lnTo>
                <a:lnTo>
                  <a:pt x="583759" y="183412"/>
                </a:lnTo>
                <a:lnTo>
                  <a:pt x="567095" y="191087"/>
                </a:lnTo>
                <a:lnTo>
                  <a:pt x="550432" y="198762"/>
                </a:lnTo>
                <a:lnTo>
                  <a:pt x="534297" y="206967"/>
                </a:lnTo>
                <a:lnTo>
                  <a:pt x="517898" y="215436"/>
                </a:lnTo>
                <a:lnTo>
                  <a:pt x="502292" y="224170"/>
                </a:lnTo>
                <a:lnTo>
                  <a:pt x="486686" y="233698"/>
                </a:lnTo>
                <a:lnTo>
                  <a:pt x="471345" y="242961"/>
                </a:lnTo>
                <a:lnTo>
                  <a:pt x="456268" y="253018"/>
                </a:lnTo>
                <a:lnTo>
                  <a:pt x="441192" y="263340"/>
                </a:lnTo>
                <a:lnTo>
                  <a:pt x="426379" y="274191"/>
                </a:lnTo>
                <a:lnTo>
                  <a:pt x="412361" y="285042"/>
                </a:lnTo>
                <a:lnTo>
                  <a:pt x="398342" y="296423"/>
                </a:lnTo>
                <a:lnTo>
                  <a:pt x="384588" y="308333"/>
                </a:lnTo>
                <a:lnTo>
                  <a:pt x="371098" y="320243"/>
                </a:lnTo>
                <a:lnTo>
                  <a:pt x="357608" y="332417"/>
                </a:lnTo>
                <a:lnTo>
                  <a:pt x="344648" y="344856"/>
                </a:lnTo>
                <a:lnTo>
                  <a:pt x="332216" y="358089"/>
                </a:lnTo>
                <a:lnTo>
                  <a:pt x="319784" y="371323"/>
                </a:lnTo>
                <a:lnTo>
                  <a:pt x="307617" y="384820"/>
                </a:lnTo>
                <a:lnTo>
                  <a:pt x="295979" y="398583"/>
                </a:lnTo>
                <a:lnTo>
                  <a:pt x="284870" y="412610"/>
                </a:lnTo>
                <a:lnTo>
                  <a:pt x="273761" y="427167"/>
                </a:lnTo>
                <a:lnTo>
                  <a:pt x="263181" y="441458"/>
                </a:lnTo>
                <a:lnTo>
                  <a:pt x="252865" y="456544"/>
                </a:lnTo>
                <a:lnTo>
                  <a:pt x="242814" y="471630"/>
                </a:lnTo>
                <a:lnTo>
                  <a:pt x="233027" y="486980"/>
                </a:lnTo>
                <a:lnTo>
                  <a:pt x="224034" y="502596"/>
                </a:lnTo>
                <a:lnTo>
                  <a:pt x="215041" y="518740"/>
                </a:lnTo>
                <a:lnTo>
                  <a:pt x="206577" y="534620"/>
                </a:lnTo>
                <a:lnTo>
                  <a:pt x="198377" y="551029"/>
                </a:lnTo>
                <a:lnTo>
                  <a:pt x="190707" y="567438"/>
                </a:lnTo>
                <a:lnTo>
                  <a:pt x="183301" y="584112"/>
                </a:lnTo>
                <a:lnTo>
                  <a:pt x="176424" y="601315"/>
                </a:lnTo>
                <a:lnTo>
                  <a:pt x="169811" y="618253"/>
                </a:lnTo>
                <a:lnTo>
                  <a:pt x="163992" y="635986"/>
                </a:lnTo>
                <a:lnTo>
                  <a:pt x="157908" y="653454"/>
                </a:lnTo>
                <a:lnTo>
                  <a:pt x="152883" y="670921"/>
                </a:lnTo>
                <a:lnTo>
                  <a:pt x="147857" y="689183"/>
                </a:lnTo>
                <a:lnTo>
                  <a:pt x="143625" y="707180"/>
                </a:lnTo>
                <a:lnTo>
                  <a:pt x="139393" y="725707"/>
                </a:lnTo>
                <a:lnTo>
                  <a:pt x="135955" y="743704"/>
                </a:lnTo>
                <a:lnTo>
                  <a:pt x="132781" y="762495"/>
                </a:lnTo>
                <a:lnTo>
                  <a:pt x="130400" y="781551"/>
                </a:lnTo>
                <a:lnTo>
                  <a:pt x="128019" y="800342"/>
                </a:lnTo>
                <a:lnTo>
                  <a:pt x="126168" y="819133"/>
                </a:lnTo>
                <a:lnTo>
                  <a:pt x="125110" y="838189"/>
                </a:lnTo>
                <a:lnTo>
                  <a:pt x="124316" y="857509"/>
                </a:lnTo>
                <a:lnTo>
                  <a:pt x="124052" y="877094"/>
                </a:lnTo>
                <a:lnTo>
                  <a:pt x="124316" y="896414"/>
                </a:lnTo>
                <a:lnTo>
                  <a:pt x="125110" y="915735"/>
                </a:lnTo>
                <a:lnTo>
                  <a:pt x="126168" y="934791"/>
                </a:lnTo>
                <a:lnTo>
                  <a:pt x="128019" y="953846"/>
                </a:lnTo>
                <a:lnTo>
                  <a:pt x="130400" y="972637"/>
                </a:lnTo>
                <a:lnTo>
                  <a:pt x="132781" y="991428"/>
                </a:lnTo>
                <a:lnTo>
                  <a:pt x="135955" y="1009955"/>
                </a:lnTo>
                <a:lnTo>
                  <a:pt x="139393" y="1028481"/>
                </a:lnTo>
                <a:lnTo>
                  <a:pt x="143625" y="1046743"/>
                </a:lnTo>
                <a:lnTo>
                  <a:pt x="147857" y="1065005"/>
                </a:lnTo>
                <a:lnTo>
                  <a:pt x="152883" y="1082737"/>
                </a:lnTo>
                <a:lnTo>
                  <a:pt x="157908" y="1100734"/>
                </a:lnTo>
                <a:lnTo>
                  <a:pt x="163992" y="1118202"/>
                </a:lnTo>
                <a:lnTo>
                  <a:pt x="169811" y="1135405"/>
                </a:lnTo>
                <a:lnTo>
                  <a:pt x="176424" y="1152608"/>
                </a:lnTo>
                <a:lnTo>
                  <a:pt x="183301" y="1169547"/>
                </a:lnTo>
                <a:lnTo>
                  <a:pt x="190707" y="1186485"/>
                </a:lnTo>
                <a:lnTo>
                  <a:pt x="198377" y="1203159"/>
                </a:lnTo>
                <a:lnTo>
                  <a:pt x="206577" y="1219568"/>
                </a:lnTo>
                <a:lnTo>
                  <a:pt x="215041" y="1235448"/>
                </a:lnTo>
                <a:lnTo>
                  <a:pt x="224034" y="1251592"/>
                </a:lnTo>
                <a:lnTo>
                  <a:pt x="233027" y="1267208"/>
                </a:lnTo>
                <a:lnTo>
                  <a:pt x="242814" y="1282558"/>
                </a:lnTo>
                <a:lnTo>
                  <a:pt x="252865" y="1297644"/>
                </a:lnTo>
                <a:lnTo>
                  <a:pt x="263181" y="1312200"/>
                </a:lnTo>
                <a:lnTo>
                  <a:pt x="273761" y="1327021"/>
                </a:lnTo>
                <a:lnTo>
                  <a:pt x="284870" y="1341578"/>
                </a:lnTo>
                <a:lnTo>
                  <a:pt x="295979" y="1355605"/>
                </a:lnTo>
                <a:lnTo>
                  <a:pt x="307617" y="1369368"/>
                </a:lnTo>
                <a:lnTo>
                  <a:pt x="319784" y="1382865"/>
                </a:lnTo>
                <a:lnTo>
                  <a:pt x="332216" y="1396099"/>
                </a:lnTo>
                <a:lnTo>
                  <a:pt x="344648" y="1408803"/>
                </a:lnTo>
                <a:lnTo>
                  <a:pt x="357608" y="1421771"/>
                </a:lnTo>
                <a:lnTo>
                  <a:pt x="371098" y="1433946"/>
                </a:lnTo>
                <a:lnTo>
                  <a:pt x="384588" y="1445855"/>
                </a:lnTo>
                <a:lnTo>
                  <a:pt x="398342" y="1457501"/>
                </a:lnTo>
                <a:lnTo>
                  <a:pt x="412361" y="1469146"/>
                </a:lnTo>
                <a:lnTo>
                  <a:pt x="426379" y="1479997"/>
                </a:lnTo>
                <a:lnTo>
                  <a:pt x="441192" y="1490848"/>
                </a:lnTo>
                <a:lnTo>
                  <a:pt x="456268" y="1501170"/>
                </a:lnTo>
                <a:lnTo>
                  <a:pt x="471345" y="1511227"/>
                </a:lnTo>
                <a:lnTo>
                  <a:pt x="486686" y="1520490"/>
                </a:lnTo>
                <a:lnTo>
                  <a:pt x="502292" y="1530018"/>
                </a:lnTo>
                <a:lnTo>
                  <a:pt x="517898" y="1538752"/>
                </a:lnTo>
                <a:lnTo>
                  <a:pt x="534297" y="1547221"/>
                </a:lnTo>
                <a:lnTo>
                  <a:pt x="550432" y="1555426"/>
                </a:lnTo>
                <a:lnTo>
                  <a:pt x="567095" y="1563101"/>
                </a:lnTo>
                <a:lnTo>
                  <a:pt x="583759" y="1570512"/>
                </a:lnTo>
                <a:lnTo>
                  <a:pt x="600687" y="1577393"/>
                </a:lnTo>
                <a:lnTo>
                  <a:pt x="617880" y="1583745"/>
                </a:lnTo>
                <a:lnTo>
                  <a:pt x="635337" y="1590097"/>
                </a:lnTo>
                <a:lnTo>
                  <a:pt x="653059" y="1595655"/>
                </a:lnTo>
                <a:lnTo>
                  <a:pt x="670516" y="1601213"/>
                </a:lnTo>
                <a:lnTo>
                  <a:pt x="688502" y="1605712"/>
                </a:lnTo>
                <a:lnTo>
                  <a:pt x="706489" y="1610476"/>
                </a:lnTo>
                <a:lnTo>
                  <a:pt x="725004" y="1614181"/>
                </a:lnTo>
                <a:lnTo>
                  <a:pt x="743255" y="1618151"/>
                </a:lnTo>
                <a:lnTo>
                  <a:pt x="762034" y="1620798"/>
                </a:lnTo>
                <a:lnTo>
                  <a:pt x="780550" y="1623709"/>
                </a:lnTo>
                <a:lnTo>
                  <a:pt x="799594" y="1625826"/>
                </a:lnTo>
                <a:lnTo>
                  <a:pt x="818374" y="1627414"/>
                </a:lnTo>
                <a:lnTo>
                  <a:pt x="837683" y="1628738"/>
                </a:lnTo>
                <a:lnTo>
                  <a:pt x="856991" y="1629267"/>
                </a:lnTo>
                <a:lnTo>
                  <a:pt x="876300" y="1629532"/>
                </a:lnTo>
                <a:lnTo>
                  <a:pt x="895873" y="1629267"/>
                </a:lnTo>
                <a:lnTo>
                  <a:pt x="914918" y="1628738"/>
                </a:lnTo>
                <a:lnTo>
                  <a:pt x="933962" y="1627414"/>
                </a:lnTo>
                <a:lnTo>
                  <a:pt x="953271" y="1625826"/>
                </a:lnTo>
                <a:lnTo>
                  <a:pt x="972050" y="1623709"/>
                </a:lnTo>
                <a:lnTo>
                  <a:pt x="990830" y="1620798"/>
                </a:lnTo>
                <a:lnTo>
                  <a:pt x="1009345" y="1618151"/>
                </a:lnTo>
                <a:lnTo>
                  <a:pt x="1027861" y="1614181"/>
                </a:lnTo>
                <a:lnTo>
                  <a:pt x="1045847" y="1610476"/>
                </a:lnTo>
                <a:lnTo>
                  <a:pt x="1064098" y="1605712"/>
                </a:lnTo>
                <a:lnTo>
                  <a:pt x="1082084" y="1601213"/>
                </a:lnTo>
                <a:lnTo>
                  <a:pt x="1099806" y="1595655"/>
                </a:lnTo>
                <a:lnTo>
                  <a:pt x="1117263" y="1590097"/>
                </a:lnTo>
                <a:lnTo>
                  <a:pt x="1134720" y="1583745"/>
                </a:lnTo>
                <a:lnTo>
                  <a:pt x="1151913" y="1577393"/>
                </a:lnTo>
                <a:lnTo>
                  <a:pt x="1168841" y="1570512"/>
                </a:lnTo>
                <a:lnTo>
                  <a:pt x="1185769" y="1563101"/>
                </a:lnTo>
                <a:lnTo>
                  <a:pt x="1201904" y="1555426"/>
                </a:lnTo>
                <a:lnTo>
                  <a:pt x="1218568" y="1547221"/>
                </a:lnTo>
                <a:lnTo>
                  <a:pt x="1234702" y="1538752"/>
                </a:lnTo>
                <a:lnTo>
                  <a:pt x="1250573" y="1530018"/>
                </a:lnTo>
                <a:lnTo>
                  <a:pt x="1265914" y="1520490"/>
                </a:lnTo>
                <a:lnTo>
                  <a:pt x="1281255" y="1511227"/>
                </a:lnTo>
                <a:lnTo>
                  <a:pt x="1296596" y="1501170"/>
                </a:lnTo>
                <a:lnTo>
                  <a:pt x="1311408" y="1490848"/>
                </a:lnTo>
                <a:lnTo>
                  <a:pt x="1325956" y="1479997"/>
                </a:lnTo>
                <a:lnTo>
                  <a:pt x="1340504" y="1469146"/>
                </a:lnTo>
                <a:lnTo>
                  <a:pt x="1354522" y="1457501"/>
                </a:lnTo>
                <a:lnTo>
                  <a:pt x="1368277" y="1445855"/>
                </a:lnTo>
                <a:lnTo>
                  <a:pt x="1381766" y="1433946"/>
                </a:lnTo>
                <a:lnTo>
                  <a:pt x="1394991" y="1421771"/>
                </a:lnTo>
                <a:lnTo>
                  <a:pt x="1407952" y="1408803"/>
                </a:lnTo>
                <a:lnTo>
                  <a:pt x="1420384" y="1396099"/>
                </a:lnTo>
                <a:lnTo>
                  <a:pt x="1432815" y="1382865"/>
                </a:lnTo>
                <a:lnTo>
                  <a:pt x="1444718" y="1369368"/>
                </a:lnTo>
                <a:lnTo>
                  <a:pt x="1456356" y="1355605"/>
                </a:lnTo>
                <a:lnTo>
                  <a:pt x="1467730" y="1341578"/>
                </a:lnTo>
                <a:lnTo>
                  <a:pt x="1479104" y="1327021"/>
                </a:lnTo>
                <a:lnTo>
                  <a:pt x="1489684" y="1312200"/>
                </a:lnTo>
                <a:lnTo>
                  <a:pt x="1499735" y="1297644"/>
                </a:lnTo>
                <a:lnTo>
                  <a:pt x="1509786" y="1282558"/>
                </a:lnTo>
                <a:lnTo>
                  <a:pt x="1519308" y="1267208"/>
                </a:lnTo>
                <a:lnTo>
                  <a:pt x="1528830" y="1251592"/>
                </a:lnTo>
                <a:lnTo>
                  <a:pt x="1537559" y="1235448"/>
                </a:lnTo>
                <a:lnTo>
                  <a:pt x="1546023" y="1219568"/>
                </a:lnTo>
                <a:lnTo>
                  <a:pt x="1554223" y="1203159"/>
                </a:lnTo>
                <a:lnTo>
                  <a:pt x="1561893" y="1186485"/>
                </a:lnTo>
                <a:lnTo>
                  <a:pt x="1569299" y="1169547"/>
                </a:lnTo>
                <a:lnTo>
                  <a:pt x="1576176" y="1152608"/>
                </a:lnTo>
                <a:lnTo>
                  <a:pt x="1582789" y="1135405"/>
                </a:lnTo>
                <a:lnTo>
                  <a:pt x="1588873" y="1118202"/>
                </a:lnTo>
                <a:lnTo>
                  <a:pt x="1594692" y="1100734"/>
                </a:lnTo>
                <a:lnTo>
                  <a:pt x="1599982" y="1082737"/>
                </a:lnTo>
                <a:lnTo>
                  <a:pt x="1604743" y="1065005"/>
                </a:lnTo>
                <a:lnTo>
                  <a:pt x="1608975" y="1046743"/>
                </a:lnTo>
                <a:lnTo>
                  <a:pt x="1613207" y="1028481"/>
                </a:lnTo>
                <a:lnTo>
                  <a:pt x="1616645" y="1009955"/>
                </a:lnTo>
                <a:lnTo>
                  <a:pt x="1619555" y="991428"/>
                </a:lnTo>
                <a:lnTo>
                  <a:pt x="1622464" y="972637"/>
                </a:lnTo>
                <a:lnTo>
                  <a:pt x="1624581" y="953846"/>
                </a:lnTo>
                <a:lnTo>
                  <a:pt x="1626168" y="934791"/>
                </a:lnTo>
                <a:lnTo>
                  <a:pt x="1627490" y="915735"/>
                </a:lnTo>
                <a:lnTo>
                  <a:pt x="1628019" y="896414"/>
                </a:lnTo>
                <a:lnTo>
                  <a:pt x="1628548" y="877094"/>
                </a:lnTo>
                <a:lnTo>
                  <a:pt x="1628019" y="857509"/>
                </a:lnTo>
                <a:lnTo>
                  <a:pt x="1627490" y="838189"/>
                </a:lnTo>
                <a:lnTo>
                  <a:pt x="1626168" y="819133"/>
                </a:lnTo>
                <a:lnTo>
                  <a:pt x="1624581" y="800342"/>
                </a:lnTo>
                <a:lnTo>
                  <a:pt x="1622464" y="781551"/>
                </a:lnTo>
                <a:lnTo>
                  <a:pt x="1619555" y="762495"/>
                </a:lnTo>
                <a:lnTo>
                  <a:pt x="1616645" y="743704"/>
                </a:lnTo>
                <a:lnTo>
                  <a:pt x="1613207" y="725707"/>
                </a:lnTo>
                <a:lnTo>
                  <a:pt x="1608975" y="707180"/>
                </a:lnTo>
                <a:lnTo>
                  <a:pt x="1604743" y="689183"/>
                </a:lnTo>
                <a:lnTo>
                  <a:pt x="1599982" y="670921"/>
                </a:lnTo>
                <a:lnTo>
                  <a:pt x="1594692" y="653454"/>
                </a:lnTo>
                <a:lnTo>
                  <a:pt x="1588873" y="635986"/>
                </a:lnTo>
                <a:lnTo>
                  <a:pt x="1582789" y="618253"/>
                </a:lnTo>
                <a:lnTo>
                  <a:pt x="1576176" y="601315"/>
                </a:lnTo>
                <a:lnTo>
                  <a:pt x="1569299" y="584112"/>
                </a:lnTo>
                <a:lnTo>
                  <a:pt x="1561893" y="567438"/>
                </a:lnTo>
                <a:lnTo>
                  <a:pt x="1554223" y="551029"/>
                </a:lnTo>
                <a:lnTo>
                  <a:pt x="1546023" y="534620"/>
                </a:lnTo>
                <a:lnTo>
                  <a:pt x="1537559" y="518740"/>
                </a:lnTo>
                <a:lnTo>
                  <a:pt x="1528830" y="502596"/>
                </a:lnTo>
                <a:lnTo>
                  <a:pt x="1519308" y="486980"/>
                </a:lnTo>
                <a:lnTo>
                  <a:pt x="1509786" y="471630"/>
                </a:lnTo>
                <a:lnTo>
                  <a:pt x="1499735" y="456544"/>
                </a:lnTo>
                <a:lnTo>
                  <a:pt x="1489684" y="441458"/>
                </a:lnTo>
                <a:lnTo>
                  <a:pt x="1479104" y="427167"/>
                </a:lnTo>
                <a:lnTo>
                  <a:pt x="1467730" y="412610"/>
                </a:lnTo>
                <a:lnTo>
                  <a:pt x="1456356" y="398583"/>
                </a:lnTo>
                <a:lnTo>
                  <a:pt x="1444718" y="384820"/>
                </a:lnTo>
                <a:lnTo>
                  <a:pt x="1432815" y="371323"/>
                </a:lnTo>
                <a:lnTo>
                  <a:pt x="1420384" y="358089"/>
                </a:lnTo>
                <a:lnTo>
                  <a:pt x="1407952" y="344856"/>
                </a:lnTo>
                <a:lnTo>
                  <a:pt x="1394991" y="332417"/>
                </a:lnTo>
                <a:lnTo>
                  <a:pt x="1381766" y="320243"/>
                </a:lnTo>
                <a:lnTo>
                  <a:pt x="1368277" y="308333"/>
                </a:lnTo>
                <a:lnTo>
                  <a:pt x="1354522" y="296423"/>
                </a:lnTo>
                <a:lnTo>
                  <a:pt x="1340504" y="285042"/>
                </a:lnTo>
                <a:lnTo>
                  <a:pt x="1325956" y="274191"/>
                </a:lnTo>
                <a:lnTo>
                  <a:pt x="1311408" y="263340"/>
                </a:lnTo>
                <a:lnTo>
                  <a:pt x="1296596" y="253018"/>
                </a:lnTo>
                <a:lnTo>
                  <a:pt x="1281255" y="242961"/>
                </a:lnTo>
                <a:lnTo>
                  <a:pt x="1265914" y="233698"/>
                </a:lnTo>
                <a:lnTo>
                  <a:pt x="1250573" y="224170"/>
                </a:lnTo>
                <a:lnTo>
                  <a:pt x="1234702" y="215436"/>
                </a:lnTo>
                <a:lnTo>
                  <a:pt x="1218568" y="206967"/>
                </a:lnTo>
                <a:lnTo>
                  <a:pt x="1201904" y="198762"/>
                </a:lnTo>
                <a:lnTo>
                  <a:pt x="1185769" y="191087"/>
                </a:lnTo>
                <a:lnTo>
                  <a:pt x="1168841" y="183412"/>
                </a:lnTo>
                <a:lnTo>
                  <a:pt x="1151913" y="176530"/>
                </a:lnTo>
                <a:lnTo>
                  <a:pt x="1134720" y="169914"/>
                </a:lnTo>
                <a:lnTo>
                  <a:pt x="1117263" y="164091"/>
                </a:lnTo>
                <a:lnTo>
                  <a:pt x="1099806" y="158269"/>
                </a:lnTo>
                <a:lnTo>
                  <a:pt x="1082084" y="152975"/>
                </a:lnTo>
                <a:lnTo>
                  <a:pt x="1064098" y="147947"/>
                </a:lnTo>
                <a:lnTo>
                  <a:pt x="1045847" y="143712"/>
                </a:lnTo>
                <a:lnTo>
                  <a:pt x="1027861" y="139478"/>
                </a:lnTo>
                <a:lnTo>
                  <a:pt x="1009345" y="136037"/>
                </a:lnTo>
                <a:lnTo>
                  <a:pt x="990830" y="132861"/>
                </a:lnTo>
                <a:lnTo>
                  <a:pt x="972050" y="130479"/>
                </a:lnTo>
                <a:lnTo>
                  <a:pt x="953271" y="128362"/>
                </a:lnTo>
                <a:lnTo>
                  <a:pt x="933962" y="126774"/>
                </a:lnTo>
                <a:lnTo>
                  <a:pt x="914918" y="125450"/>
                </a:lnTo>
                <a:lnTo>
                  <a:pt x="895873" y="124392"/>
                </a:lnTo>
                <a:lnTo>
                  <a:pt x="876300" y="124392"/>
                </a:lnTo>
                <a:lnTo>
                  <a:pt x="856991" y="124392"/>
                </a:lnTo>
                <a:close/>
                <a:moveTo>
                  <a:pt x="876300" y="0"/>
                </a:moveTo>
                <a:lnTo>
                  <a:pt x="899048" y="265"/>
                </a:lnTo>
                <a:lnTo>
                  <a:pt x="921266" y="1323"/>
                </a:lnTo>
                <a:lnTo>
                  <a:pt x="943749" y="2382"/>
                </a:lnTo>
                <a:lnTo>
                  <a:pt x="965702" y="4764"/>
                </a:lnTo>
                <a:lnTo>
                  <a:pt x="987656" y="7146"/>
                </a:lnTo>
                <a:lnTo>
                  <a:pt x="1009610" y="10057"/>
                </a:lnTo>
                <a:lnTo>
                  <a:pt x="1031299" y="13763"/>
                </a:lnTo>
                <a:lnTo>
                  <a:pt x="1052724" y="17997"/>
                </a:lnTo>
                <a:lnTo>
                  <a:pt x="1074149" y="22496"/>
                </a:lnTo>
                <a:lnTo>
                  <a:pt x="1095045" y="27525"/>
                </a:lnTo>
                <a:lnTo>
                  <a:pt x="1115940" y="33348"/>
                </a:lnTo>
                <a:lnTo>
                  <a:pt x="1136572" y="39435"/>
                </a:lnTo>
                <a:lnTo>
                  <a:pt x="1157203" y="46051"/>
                </a:lnTo>
                <a:lnTo>
                  <a:pt x="1177305" y="53197"/>
                </a:lnTo>
                <a:lnTo>
                  <a:pt x="1197407" y="60873"/>
                </a:lnTo>
                <a:lnTo>
                  <a:pt x="1216981" y="69077"/>
                </a:lnTo>
                <a:lnTo>
                  <a:pt x="1236818" y="77811"/>
                </a:lnTo>
                <a:lnTo>
                  <a:pt x="1255863" y="86545"/>
                </a:lnTo>
                <a:lnTo>
                  <a:pt x="1274907" y="96337"/>
                </a:lnTo>
                <a:lnTo>
                  <a:pt x="1293687" y="105865"/>
                </a:lnTo>
                <a:lnTo>
                  <a:pt x="1312202" y="116452"/>
                </a:lnTo>
                <a:lnTo>
                  <a:pt x="1330453" y="127303"/>
                </a:lnTo>
                <a:lnTo>
                  <a:pt x="1348439" y="138154"/>
                </a:lnTo>
                <a:lnTo>
                  <a:pt x="1365896" y="149799"/>
                </a:lnTo>
                <a:lnTo>
                  <a:pt x="1383353" y="162239"/>
                </a:lnTo>
                <a:lnTo>
                  <a:pt x="1400282" y="174413"/>
                </a:lnTo>
                <a:lnTo>
                  <a:pt x="1416945" y="187117"/>
                </a:lnTo>
                <a:lnTo>
                  <a:pt x="1433609" y="200615"/>
                </a:lnTo>
                <a:lnTo>
                  <a:pt x="1449479" y="214113"/>
                </a:lnTo>
                <a:lnTo>
                  <a:pt x="1465085" y="228404"/>
                </a:lnTo>
                <a:lnTo>
                  <a:pt x="1480426" y="242432"/>
                </a:lnTo>
                <a:lnTo>
                  <a:pt x="1495503" y="257253"/>
                </a:lnTo>
                <a:lnTo>
                  <a:pt x="1510315" y="272074"/>
                </a:lnTo>
                <a:lnTo>
                  <a:pt x="1524863" y="287424"/>
                </a:lnTo>
                <a:lnTo>
                  <a:pt x="1538881" y="303569"/>
                </a:lnTo>
                <a:lnTo>
                  <a:pt x="1552371" y="319449"/>
                </a:lnTo>
                <a:lnTo>
                  <a:pt x="1565596" y="335858"/>
                </a:lnTo>
                <a:lnTo>
                  <a:pt x="1578292" y="352796"/>
                </a:lnTo>
                <a:lnTo>
                  <a:pt x="1590724" y="369735"/>
                </a:lnTo>
                <a:lnTo>
                  <a:pt x="1602627" y="386938"/>
                </a:lnTo>
                <a:lnTo>
                  <a:pt x="1614265" y="404935"/>
                </a:lnTo>
                <a:lnTo>
                  <a:pt x="1625639" y="422667"/>
                </a:lnTo>
                <a:lnTo>
                  <a:pt x="1636219" y="440929"/>
                </a:lnTo>
                <a:lnTo>
                  <a:pt x="1646534" y="459455"/>
                </a:lnTo>
                <a:lnTo>
                  <a:pt x="1656585" y="478247"/>
                </a:lnTo>
                <a:lnTo>
                  <a:pt x="1666108" y="497038"/>
                </a:lnTo>
                <a:lnTo>
                  <a:pt x="1675101" y="516358"/>
                </a:lnTo>
                <a:lnTo>
                  <a:pt x="1683565" y="535943"/>
                </a:lnTo>
                <a:lnTo>
                  <a:pt x="1691764" y="555528"/>
                </a:lnTo>
                <a:lnTo>
                  <a:pt x="1699170" y="575643"/>
                </a:lnTo>
                <a:lnTo>
                  <a:pt x="1706577" y="596022"/>
                </a:lnTo>
                <a:lnTo>
                  <a:pt x="1712925" y="616401"/>
                </a:lnTo>
                <a:lnTo>
                  <a:pt x="1719273" y="637309"/>
                </a:lnTo>
                <a:lnTo>
                  <a:pt x="1725092" y="658218"/>
                </a:lnTo>
                <a:lnTo>
                  <a:pt x="1730382" y="679126"/>
                </a:lnTo>
                <a:lnTo>
                  <a:pt x="1734614" y="700564"/>
                </a:lnTo>
                <a:lnTo>
                  <a:pt x="1739111" y="721737"/>
                </a:lnTo>
                <a:lnTo>
                  <a:pt x="1742549" y="743439"/>
                </a:lnTo>
                <a:lnTo>
                  <a:pt x="1745723" y="765406"/>
                </a:lnTo>
                <a:lnTo>
                  <a:pt x="1748104" y="787373"/>
                </a:lnTo>
                <a:lnTo>
                  <a:pt x="1749955" y="809605"/>
                </a:lnTo>
                <a:lnTo>
                  <a:pt x="1751542" y="831837"/>
                </a:lnTo>
                <a:lnTo>
                  <a:pt x="1752336" y="854598"/>
                </a:lnTo>
                <a:lnTo>
                  <a:pt x="1752600" y="877094"/>
                </a:lnTo>
                <a:lnTo>
                  <a:pt x="1752336" y="899590"/>
                </a:lnTo>
                <a:lnTo>
                  <a:pt x="1751542" y="922351"/>
                </a:lnTo>
                <a:lnTo>
                  <a:pt x="1749955" y="944583"/>
                </a:lnTo>
                <a:lnTo>
                  <a:pt x="1748104" y="966550"/>
                </a:lnTo>
                <a:lnTo>
                  <a:pt x="1745723" y="988782"/>
                </a:lnTo>
                <a:lnTo>
                  <a:pt x="1742549" y="1010220"/>
                </a:lnTo>
                <a:lnTo>
                  <a:pt x="1739111" y="1031922"/>
                </a:lnTo>
                <a:lnTo>
                  <a:pt x="1734614" y="1053624"/>
                </a:lnTo>
                <a:lnTo>
                  <a:pt x="1730382" y="1075062"/>
                </a:lnTo>
                <a:lnTo>
                  <a:pt x="1725092" y="1095970"/>
                </a:lnTo>
                <a:lnTo>
                  <a:pt x="1719273" y="1116879"/>
                </a:lnTo>
                <a:lnTo>
                  <a:pt x="1712925" y="1137523"/>
                </a:lnTo>
                <a:lnTo>
                  <a:pt x="1706577" y="1157902"/>
                </a:lnTo>
                <a:lnTo>
                  <a:pt x="1699170" y="1178016"/>
                </a:lnTo>
                <a:lnTo>
                  <a:pt x="1691764" y="1198130"/>
                </a:lnTo>
                <a:lnTo>
                  <a:pt x="1683565" y="1217980"/>
                </a:lnTo>
                <a:lnTo>
                  <a:pt x="1675101" y="1237565"/>
                </a:lnTo>
                <a:lnTo>
                  <a:pt x="1666108" y="1256886"/>
                </a:lnTo>
                <a:lnTo>
                  <a:pt x="1656585" y="1275941"/>
                </a:lnTo>
                <a:lnTo>
                  <a:pt x="1646534" y="1294733"/>
                </a:lnTo>
                <a:lnTo>
                  <a:pt x="1636219" y="1313259"/>
                </a:lnTo>
                <a:lnTo>
                  <a:pt x="1625639" y="1331521"/>
                </a:lnTo>
                <a:lnTo>
                  <a:pt x="1614265" y="1349253"/>
                </a:lnTo>
                <a:lnTo>
                  <a:pt x="1602627" y="1366986"/>
                </a:lnTo>
                <a:lnTo>
                  <a:pt x="1590724" y="1384453"/>
                </a:lnTo>
                <a:lnTo>
                  <a:pt x="1578292" y="1401392"/>
                </a:lnTo>
                <a:lnTo>
                  <a:pt x="1565596" y="1418066"/>
                </a:lnTo>
                <a:lnTo>
                  <a:pt x="1552371" y="1434475"/>
                </a:lnTo>
                <a:lnTo>
                  <a:pt x="1538881" y="1450619"/>
                </a:lnTo>
                <a:lnTo>
                  <a:pt x="1524863" y="1466234"/>
                </a:lnTo>
                <a:lnTo>
                  <a:pt x="1510315" y="1481585"/>
                </a:lnTo>
                <a:lnTo>
                  <a:pt x="1495503" y="1496671"/>
                </a:lnTo>
                <a:lnTo>
                  <a:pt x="1480426" y="1511492"/>
                </a:lnTo>
                <a:lnTo>
                  <a:pt x="1465085" y="1525784"/>
                </a:lnTo>
                <a:lnTo>
                  <a:pt x="1449479" y="1540075"/>
                </a:lnTo>
                <a:lnTo>
                  <a:pt x="1433609" y="1553573"/>
                </a:lnTo>
                <a:lnTo>
                  <a:pt x="1416945" y="1566542"/>
                </a:lnTo>
                <a:lnTo>
                  <a:pt x="1400282" y="1579510"/>
                </a:lnTo>
                <a:lnTo>
                  <a:pt x="1383353" y="1591949"/>
                </a:lnTo>
                <a:lnTo>
                  <a:pt x="1365896" y="1603859"/>
                </a:lnTo>
                <a:lnTo>
                  <a:pt x="1348439" y="1615505"/>
                </a:lnTo>
                <a:lnTo>
                  <a:pt x="1330453" y="1626885"/>
                </a:lnTo>
                <a:lnTo>
                  <a:pt x="1312202" y="1637472"/>
                </a:lnTo>
                <a:lnTo>
                  <a:pt x="1293687" y="1647793"/>
                </a:lnTo>
                <a:lnTo>
                  <a:pt x="1274907" y="1657851"/>
                </a:lnTo>
                <a:lnTo>
                  <a:pt x="1255863" y="1667379"/>
                </a:lnTo>
                <a:lnTo>
                  <a:pt x="1236818" y="1676377"/>
                </a:lnTo>
                <a:lnTo>
                  <a:pt x="1216981" y="1684846"/>
                </a:lnTo>
                <a:lnTo>
                  <a:pt x="1197407" y="1693051"/>
                </a:lnTo>
                <a:lnTo>
                  <a:pt x="1177305" y="1700726"/>
                </a:lnTo>
                <a:lnTo>
                  <a:pt x="1157203" y="1707607"/>
                </a:lnTo>
                <a:lnTo>
                  <a:pt x="1136572" y="1714753"/>
                </a:lnTo>
                <a:lnTo>
                  <a:pt x="1115940" y="1720576"/>
                </a:lnTo>
                <a:lnTo>
                  <a:pt x="1095045" y="1726134"/>
                </a:lnTo>
                <a:lnTo>
                  <a:pt x="1074149" y="1731427"/>
                </a:lnTo>
                <a:lnTo>
                  <a:pt x="1052724" y="1736191"/>
                </a:lnTo>
                <a:lnTo>
                  <a:pt x="1031299" y="1740426"/>
                </a:lnTo>
                <a:lnTo>
                  <a:pt x="1009610" y="1743866"/>
                </a:lnTo>
                <a:lnTo>
                  <a:pt x="987656" y="1747042"/>
                </a:lnTo>
                <a:lnTo>
                  <a:pt x="965702" y="1749424"/>
                </a:lnTo>
                <a:lnTo>
                  <a:pt x="943749" y="1751277"/>
                </a:lnTo>
                <a:lnTo>
                  <a:pt x="921266" y="1752865"/>
                </a:lnTo>
                <a:lnTo>
                  <a:pt x="899048" y="1753923"/>
                </a:lnTo>
                <a:lnTo>
                  <a:pt x="876300" y="1754188"/>
                </a:lnTo>
                <a:lnTo>
                  <a:pt x="853817" y="1753923"/>
                </a:lnTo>
                <a:lnTo>
                  <a:pt x="831335" y="1752865"/>
                </a:lnTo>
                <a:lnTo>
                  <a:pt x="809116" y="1751277"/>
                </a:lnTo>
                <a:lnTo>
                  <a:pt x="786898" y="1749424"/>
                </a:lnTo>
                <a:lnTo>
                  <a:pt x="764944" y="1747042"/>
                </a:lnTo>
                <a:lnTo>
                  <a:pt x="742990" y="1743866"/>
                </a:lnTo>
                <a:lnTo>
                  <a:pt x="721301" y="1740426"/>
                </a:lnTo>
                <a:lnTo>
                  <a:pt x="699876" y="1736191"/>
                </a:lnTo>
                <a:lnTo>
                  <a:pt x="678716" y="1731427"/>
                </a:lnTo>
                <a:lnTo>
                  <a:pt x="657820" y="1726134"/>
                </a:lnTo>
                <a:lnTo>
                  <a:pt x="636660" y="1720576"/>
                </a:lnTo>
                <a:lnTo>
                  <a:pt x="616028" y="1714753"/>
                </a:lnTo>
                <a:lnTo>
                  <a:pt x="595662" y="1707607"/>
                </a:lnTo>
                <a:lnTo>
                  <a:pt x="575295" y="1700726"/>
                </a:lnTo>
                <a:lnTo>
                  <a:pt x="555193" y="1693051"/>
                </a:lnTo>
                <a:lnTo>
                  <a:pt x="535619" y="1684846"/>
                </a:lnTo>
                <a:lnTo>
                  <a:pt x="516046" y="1676377"/>
                </a:lnTo>
                <a:lnTo>
                  <a:pt x="496737" y="1667379"/>
                </a:lnTo>
                <a:lnTo>
                  <a:pt x="477958" y="1657851"/>
                </a:lnTo>
                <a:lnTo>
                  <a:pt x="458913" y="1647793"/>
                </a:lnTo>
                <a:lnTo>
                  <a:pt x="440663" y="1637472"/>
                </a:lnTo>
                <a:lnTo>
                  <a:pt x="422412" y="1626885"/>
                </a:lnTo>
                <a:lnTo>
                  <a:pt x="404161" y="1615505"/>
                </a:lnTo>
                <a:lnTo>
                  <a:pt x="386704" y="1603859"/>
                </a:lnTo>
                <a:lnTo>
                  <a:pt x="369511" y="1591949"/>
                </a:lnTo>
                <a:lnTo>
                  <a:pt x="352318" y="1579510"/>
                </a:lnTo>
                <a:lnTo>
                  <a:pt x="335655" y="1566542"/>
                </a:lnTo>
                <a:lnTo>
                  <a:pt x="319255" y="1553573"/>
                </a:lnTo>
                <a:lnTo>
                  <a:pt x="303121" y="1540075"/>
                </a:lnTo>
                <a:lnTo>
                  <a:pt x="287251" y="1525784"/>
                </a:lnTo>
                <a:lnTo>
                  <a:pt x="271909" y="1511492"/>
                </a:lnTo>
                <a:lnTo>
                  <a:pt x="256833" y="1496671"/>
                </a:lnTo>
                <a:lnTo>
                  <a:pt x="242285" y="1481585"/>
                </a:lnTo>
                <a:lnTo>
                  <a:pt x="227737" y="1466234"/>
                </a:lnTo>
                <a:lnTo>
                  <a:pt x="213983" y="1450619"/>
                </a:lnTo>
                <a:lnTo>
                  <a:pt x="200229" y="1434475"/>
                </a:lnTo>
                <a:lnTo>
                  <a:pt x="187004" y="1418066"/>
                </a:lnTo>
                <a:lnTo>
                  <a:pt x="174308" y="1401392"/>
                </a:lnTo>
                <a:lnTo>
                  <a:pt x="161876" y="1384453"/>
                </a:lnTo>
                <a:lnTo>
                  <a:pt x="149709" y="1366986"/>
                </a:lnTo>
                <a:lnTo>
                  <a:pt x="138071" y="1349253"/>
                </a:lnTo>
                <a:lnTo>
                  <a:pt x="126961" y="1331521"/>
                </a:lnTo>
                <a:lnTo>
                  <a:pt x="116117" y="1313259"/>
                </a:lnTo>
                <a:lnTo>
                  <a:pt x="105801" y="1294733"/>
                </a:lnTo>
                <a:lnTo>
                  <a:pt x="95750" y="1275941"/>
                </a:lnTo>
                <a:lnTo>
                  <a:pt x="86492" y="1256886"/>
                </a:lnTo>
                <a:lnTo>
                  <a:pt x="77499" y="1237565"/>
                </a:lnTo>
                <a:lnTo>
                  <a:pt x="69035" y="1217980"/>
                </a:lnTo>
                <a:lnTo>
                  <a:pt x="60836" y="1198130"/>
                </a:lnTo>
                <a:lnTo>
                  <a:pt x="53165" y="1178016"/>
                </a:lnTo>
                <a:lnTo>
                  <a:pt x="46023" y="1157902"/>
                </a:lnTo>
                <a:lnTo>
                  <a:pt x="39411" y="1137523"/>
                </a:lnTo>
                <a:lnTo>
                  <a:pt x="33327" y="1116879"/>
                </a:lnTo>
                <a:lnTo>
                  <a:pt x="27508" y="1095970"/>
                </a:lnTo>
                <a:lnTo>
                  <a:pt x="22483" y="1075062"/>
                </a:lnTo>
                <a:lnTo>
                  <a:pt x="17721" y="1053624"/>
                </a:lnTo>
                <a:lnTo>
                  <a:pt x="13754" y="1031922"/>
                </a:lnTo>
                <a:lnTo>
                  <a:pt x="10051" y="1010220"/>
                </a:lnTo>
                <a:lnTo>
                  <a:pt x="6877" y="988782"/>
                </a:lnTo>
                <a:lnTo>
                  <a:pt x="4496" y="966550"/>
                </a:lnTo>
                <a:lnTo>
                  <a:pt x="2380" y="944583"/>
                </a:lnTo>
                <a:lnTo>
                  <a:pt x="1322" y="922351"/>
                </a:lnTo>
                <a:lnTo>
                  <a:pt x="264" y="899590"/>
                </a:lnTo>
                <a:lnTo>
                  <a:pt x="0" y="877094"/>
                </a:lnTo>
                <a:lnTo>
                  <a:pt x="264" y="854598"/>
                </a:lnTo>
                <a:lnTo>
                  <a:pt x="1322" y="831837"/>
                </a:lnTo>
                <a:lnTo>
                  <a:pt x="2380" y="809605"/>
                </a:lnTo>
                <a:lnTo>
                  <a:pt x="4496" y="787373"/>
                </a:lnTo>
                <a:lnTo>
                  <a:pt x="6877" y="765406"/>
                </a:lnTo>
                <a:lnTo>
                  <a:pt x="10051" y="743439"/>
                </a:lnTo>
                <a:lnTo>
                  <a:pt x="13754" y="721737"/>
                </a:lnTo>
                <a:lnTo>
                  <a:pt x="17721" y="700564"/>
                </a:lnTo>
                <a:lnTo>
                  <a:pt x="22483" y="679126"/>
                </a:lnTo>
                <a:lnTo>
                  <a:pt x="27508" y="658218"/>
                </a:lnTo>
                <a:lnTo>
                  <a:pt x="33327" y="637309"/>
                </a:lnTo>
                <a:lnTo>
                  <a:pt x="39411" y="616401"/>
                </a:lnTo>
                <a:lnTo>
                  <a:pt x="46023" y="596022"/>
                </a:lnTo>
                <a:lnTo>
                  <a:pt x="53165" y="575643"/>
                </a:lnTo>
                <a:lnTo>
                  <a:pt x="60836" y="555528"/>
                </a:lnTo>
                <a:lnTo>
                  <a:pt x="69035" y="535943"/>
                </a:lnTo>
                <a:lnTo>
                  <a:pt x="77499" y="516358"/>
                </a:lnTo>
                <a:lnTo>
                  <a:pt x="86492" y="497038"/>
                </a:lnTo>
                <a:lnTo>
                  <a:pt x="95750" y="478247"/>
                </a:lnTo>
                <a:lnTo>
                  <a:pt x="105801" y="459455"/>
                </a:lnTo>
                <a:lnTo>
                  <a:pt x="116117" y="440929"/>
                </a:lnTo>
                <a:lnTo>
                  <a:pt x="126961" y="422667"/>
                </a:lnTo>
                <a:lnTo>
                  <a:pt x="138071" y="404935"/>
                </a:lnTo>
                <a:lnTo>
                  <a:pt x="149709" y="386938"/>
                </a:lnTo>
                <a:lnTo>
                  <a:pt x="161876" y="369735"/>
                </a:lnTo>
                <a:lnTo>
                  <a:pt x="174308" y="352796"/>
                </a:lnTo>
                <a:lnTo>
                  <a:pt x="187004" y="335858"/>
                </a:lnTo>
                <a:lnTo>
                  <a:pt x="200229" y="319449"/>
                </a:lnTo>
                <a:lnTo>
                  <a:pt x="213983" y="303569"/>
                </a:lnTo>
                <a:lnTo>
                  <a:pt x="227737" y="287424"/>
                </a:lnTo>
                <a:lnTo>
                  <a:pt x="242285" y="272074"/>
                </a:lnTo>
                <a:lnTo>
                  <a:pt x="256833" y="257253"/>
                </a:lnTo>
                <a:lnTo>
                  <a:pt x="271909" y="242432"/>
                </a:lnTo>
                <a:lnTo>
                  <a:pt x="287251" y="228404"/>
                </a:lnTo>
                <a:lnTo>
                  <a:pt x="303121" y="214113"/>
                </a:lnTo>
                <a:lnTo>
                  <a:pt x="319255" y="200615"/>
                </a:lnTo>
                <a:lnTo>
                  <a:pt x="335655" y="187117"/>
                </a:lnTo>
                <a:lnTo>
                  <a:pt x="352318" y="174413"/>
                </a:lnTo>
                <a:lnTo>
                  <a:pt x="369511" y="162239"/>
                </a:lnTo>
                <a:lnTo>
                  <a:pt x="386704" y="149799"/>
                </a:lnTo>
                <a:lnTo>
                  <a:pt x="404161" y="138154"/>
                </a:lnTo>
                <a:lnTo>
                  <a:pt x="422412" y="127303"/>
                </a:lnTo>
                <a:lnTo>
                  <a:pt x="440663" y="116452"/>
                </a:lnTo>
                <a:lnTo>
                  <a:pt x="458913" y="105865"/>
                </a:lnTo>
                <a:lnTo>
                  <a:pt x="477958" y="96337"/>
                </a:lnTo>
                <a:lnTo>
                  <a:pt x="496737" y="86545"/>
                </a:lnTo>
                <a:lnTo>
                  <a:pt x="516046" y="77811"/>
                </a:lnTo>
                <a:lnTo>
                  <a:pt x="535619" y="69077"/>
                </a:lnTo>
                <a:lnTo>
                  <a:pt x="555193" y="60873"/>
                </a:lnTo>
                <a:lnTo>
                  <a:pt x="575295" y="53197"/>
                </a:lnTo>
                <a:lnTo>
                  <a:pt x="595662" y="46051"/>
                </a:lnTo>
                <a:lnTo>
                  <a:pt x="616028" y="39435"/>
                </a:lnTo>
                <a:lnTo>
                  <a:pt x="636660" y="33348"/>
                </a:lnTo>
                <a:lnTo>
                  <a:pt x="657820" y="27525"/>
                </a:lnTo>
                <a:lnTo>
                  <a:pt x="678716" y="22496"/>
                </a:lnTo>
                <a:lnTo>
                  <a:pt x="699876" y="17997"/>
                </a:lnTo>
                <a:lnTo>
                  <a:pt x="721301" y="13763"/>
                </a:lnTo>
                <a:lnTo>
                  <a:pt x="742990" y="10057"/>
                </a:lnTo>
                <a:lnTo>
                  <a:pt x="764944" y="7146"/>
                </a:lnTo>
                <a:lnTo>
                  <a:pt x="786898" y="4764"/>
                </a:lnTo>
                <a:lnTo>
                  <a:pt x="809116" y="2382"/>
                </a:lnTo>
                <a:lnTo>
                  <a:pt x="831335" y="1323"/>
                </a:lnTo>
                <a:lnTo>
                  <a:pt x="853817" y="265"/>
                </a:lnTo>
                <a:lnTo>
                  <a:pt x="87630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9AA387B6-E6EB-4B0E-A9F9-3F3D058BCF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663" y="1103587"/>
            <a:ext cx="10084425" cy="25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ts val="1200"/>
              </a:spcBef>
              <a:spcAft>
                <a:spcPts val="0"/>
              </a:spcAft>
              <a:buSzTx/>
              <a:buFont typeface="Wingdings" panose="05000000000000000000" pitchFamily="2" charset="2"/>
              <a:buNone/>
              <a:defRPr/>
            </a:pPr>
            <a:r>
              <a:rPr lang="en-US" altLang="zh-CN" sz="48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Oracle</a:t>
            </a:r>
            <a:r>
              <a:rPr lang="zh-CN" altLang="en-US" sz="48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数据库管理与开发</a:t>
            </a:r>
            <a:r>
              <a:rPr lang="en-US" altLang="zh-CN" sz="4800" b="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</a:p>
          <a:p>
            <a:pPr algn="ctr" eaLnBrk="1" fontAlgn="auto" hangingPunct="1">
              <a:spcBef>
                <a:spcPts val="1200"/>
              </a:spcBef>
              <a:spcAft>
                <a:spcPts val="0"/>
              </a:spcAft>
              <a:buSzTx/>
              <a:buFont typeface="Wingdings" panose="05000000000000000000" pitchFamily="2" charset="2"/>
              <a:buNone/>
              <a:defRPr/>
            </a:pPr>
            <a:r>
              <a:rPr lang="zh-CN" altLang="en-US" sz="4800" b="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第二节 </a:t>
            </a:r>
            <a:r>
              <a:rPr lang="en-US" altLang="zh-CN" sz="4800" b="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Oracle</a:t>
            </a:r>
            <a:r>
              <a:rPr lang="zh-CN" altLang="en-US" sz="4800" b="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数据库体系结构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H_Entry_1">
            <a:extLst>
              <a:ext uri="{FF2B5EF4-FFF2-40B4-BE49-F238E27FC236}">
                <a16:creationId xmlns:a16="http://schemas.microsoft.com/office/drawing/2014/main" id="{BDF3357A-2DA9-CDAE-17F7-AACACF9381C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2550" y="57150"/>
            <a:ext cx="2095499" cy="79216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</a:t>
            </a:r>
            <a:r>
              <a:rPr lang="zh-CN" altLang="en-US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B8F3E9-0BAF-7E20-BF66-9C806480FB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260" b="80426"/>
          <a:stretch/>
        </p:blipFill>
        <p:spPr bwMode="auto">
          <a:xfrm>
            <a:off x="748908" y="1065321"/>
            <a:ext cx="9964898" cy="26277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EEA6F46-1FA2-12E2-253C-BCB8A8C3B2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46" t="30968" r="36484" b="34848"/>
          <a:stretch/>
        </p:blipFill>
        <p:spPr bwMode="auto">
          <a:xfrm>
            <a:off x="497150" y="2159171"/>
            <a:ext cx="6329778" cy="45281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DDE379B-8635-7DF3-EB6A-2D7DC5C006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153" t="29361" r="36073" b="34556"/>
          <a:stretch/>
        </p:blipFill>
        <p:spPr bwMode="auto">
          <a:xfrm>
            <a:off x="4742378" y="1314965"/>
            <a:ext cx="7100433" cy="51883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3123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H_Entry_1">
            <a:extLst>
              <a:ext uri="{FF2B5EF4-FFF2-40B4-BE49-F238E27FC236}">
                <a16:creationId xmlns:a16="http://schemas.microsoft.com/office/drawing/2014/main" id="{AD12FBBC-15D9-AC8B-7FAE-D78AB37A122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2550" y="57150"/>
            <a:ext cx="2095499" cy="79216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</a:t>
            </a:r>
            <a:r>
              <a:rPr lang="zh-CN" altLang="en-US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F530B9-C6D9-D896-05E8-22E2137AB8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10" t="29507" r="36565" b="35576"/>
          <a:stretch/>
        </p:blipFill>
        <p:spPr bwMode="auto">
          <a:xfrm>
            <a:off x="479394" y="1032552"/>
            <a:ext cx="7048870" cy="51997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1FC6A394-185D-FE3A-8A8D-54DE3D34522D}"/>
              </a:ext>
            </a:extLst>
          </p:cNvPr>
          <p:cNvGrpSpPr/>
          <p:nvPr/>
        </p:nvGrpSpPr>
        <p:grpSpPr>
          <a:xfrm>
            <a:off x="4456768" y="961709"/>
            <a:ext cx="7394921" cy="5527867"/>
            <a:chOff x="4456768" y="961709"/>
            <a:chExt cx="7394921" cy="552786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22AD047-CBAE-31C2-1B0C-3A3FEAA0EE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8289" t="32867" r="38619" b="36453"/>
            <a:stretch/>
          </p:blipFill>
          <p:spPr bwMode="auto">
            <a:xfrm>
              <a:off x="4456768" y="961709"/>
              <a:ext cx="7394921" cy="552786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C25D798-3E7E-5E67-AECE-5C28A47B3AC5}"/>
                </a:ext>
              </a:extLst>
            </p:cNvPr>
            <p:cNvSpPr/>
            <p:nvPr/>
          </p:nvSpPr>
          <p:spPr>
            <a:xfrm>
              <a:off x="6249881" y="2325950"/>
              <a:ext cx="4873840" cy="23703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784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H_Entry_1">
            <a:extLst>
              <a:ext uri="{FF2B5EF4-FFF2-40B4-BE49-F238E27FC236}">
                <a16:creationId xmlns:a16="http://schemas.microsoft.com/office/drawing/2014/main" id="{3663F801-FA2D-CF83-6584-92BD2E25F58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2550" y="57150"/>
            <a:ext cx="2095499" cy="79216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</a:t>
            </a:r>
            <a:r>
              <a:rPr lang="zh-CN" altLang="en-US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2DC4AA8-BED6-8B75-C3A7-3F98C248C1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3" t="33743" r="81017"/>
          <a:stretch/>
        </p:blipFill>
        <p:spPr bwMode="auto">
          <a:xfrm>
            <a:off x="188185" y="125457"/>
            <a:ext cx="3276859" cy="66070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9D85108-8EB8-D6EA-1C05-2DA854EA11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438" r="78391" b="85677"/>
          <a:stretch/>
        </p:blipFill>
        <p:spPr bwMode="auto">
          <a:xfrm>
            <a:off x="4199108" y="390618"/>
            <a:ext cx="6980865" cy="26810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1D76024-30FF-904C-89DE-472FD5888300}"/>
              </a:ext>
            </a:extLst>
          </p:cNvPr>
          <p:cNvSpPr/>
          <p:nvPr/>
        </p:nvSpPr>
        <p:spPr>
          <a:xfrm>
            <a:off x="301842" y="1731145"/>
            <a:ext cx="2823098" cy="29828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A031FD-212B-B48D-D021-AB2B5C9070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6443" b="73560"/>
          <a:stretch/>
        </p:blipFill>
        <p:spPr bwMode="auto">
          <a:xfrm>
            <a:off x="3676379" y="3591741"/>
            <a:ext cx="8422019" cy="28756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4023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H_Entry_1">
            <a:extLst>
              <a:ext uri="{FF2B5EF4-FFF2-40B4-BE49-F238E27FC236}">
                <a16:creationId xmlns:a16="http://schemas.microsoft.com/office/drawing/2014/main" id="{EE14D161-8EF9-CBD1-4DEC-A9E6917CD59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2550" y="57150"/>
            <a:ext cx="2095499" cy="79216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</a:t>
            </a:r>
            <a:r>
              <a:rPr lang="zh-CN" altLang="en-US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A3F082A-B882-C17C-FC3C-CC78E068355D}"/>
              </a:ext>
            </a:extLst>
          </p:cNvPr>
          <p:cNvSpPr txBox="1"/>
          <p:nvPr/>
        </p:nvSpPr>
        <p:spPr>
          <a:xfrm>
            <a:off x="3447556" y="326093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常用的</a:t>
            </a:r>
            <a:r>
              <a:rPr lang="zh-CN" altLang="en-US" sz="3600" b="1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数据库管理工具</a:t>
            </a:r>
            <a:endParaRPr lang="zh-CN" altLang="en-US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39D219F-8E3B-CD62-AD1B-52724FAD71B4}"/>
              </a:ext>
            </a:extLst>
          </p:cNvPr>
          <p:cNvSpPr txBox="1"/>
          <p:nvPr/>
        </p:nvSpPr>
        <p:spPr>
          <a:xfrm>
            <a:off x="8676442" y="1704186"/>
            <a:ext cx="351555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PL/SQL Developer</a:t>
            </a:r>
            <a:r>
              <a:rPr lang="zh-CN" altLang="en-US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是一个专门用于</a:t>
            </a:r>
            <a:r>
              <a:rPr lang="en-US" altLang="zh-CN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Oracle</a:t>
            </a:r>
            <a:r>
              <a:rPr lang="zh-CN" altLang="en-US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数据库的集成开发环墖（</a:t>
            </a:r>
            <a:r>
              <a:rPr lang="en-US" altLang="zh-CN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IDE</a:t>
            </a:r>
            <a:r>
              <a:rPr lang="zh-CN" altLang="en-US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），提供了丰富的功能用于开发、调试和优化存储过程（</a:t>
            </a:r>
            <a:r>
              <a:rPr lang="en-US" altLang="zh-CN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PL/SQL</a:t>
            </a:r>
            <a:r>
              <a:rPr lang="zh-CN" altLang="en-US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代码）。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77CB17F-E167-AFEB-BE72-2928EA0ED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7572" y="5168135"/>
            <a:ext cx="1603159" cy="160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ECC7DD4C-13AB-EC0A-D340-2B73674D0FBC}"/>
              </a:ext>
            </a:extLst>
          </p:cNvPr>
          <p:cNvSpPr txBox="1"/>
          <p:nvPr/>
        </p:nvSpPr>
        <p:spPr>
          <a:xfrm>
            <a:off x="401048" y="1704186"/>
            <a:ext cx="5748292" cy="292836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ea typeface="宋体" panose="02010600030101010101" pitchFamily="2" charset="-122"/>
              </a:rPr>
              <a:t>SQL Plus</a:t>
            </a:r>
            <a:r>
              <a:rPr lang="zh-CN" altLang="en-US" sz="2400" dirty="0">
                <a:ea typeface="宋体" panose="02010600030101010101" pitchFamily="2" charset="-122"/>
              </a:rPr>
              <a:t>工具是随</a:t>
            </a:r>
            <a:r>
              <a:rPr lang="en-US" altLang="zh-CN" sz="2400" dirty="0">
                <a:ea typeface="宋体" panose="02010600030101010101" pitchFamily="2" charset="-122"/>
              </a:rPr>
              <a:t>Oracle</a:t>
            </a:r>
            <a:r>
              <a:rPr lang="zh-CN" altLang="en-US" sz="2400" dirty="0">
                <a:ea typeface="宋体" panose="02010600030101010101" pitchFamily="2" charset="-122"/>
              </a:rPr>
              <a:t>数据库服务器或者客户端安装而自动进行安装的管理与开发工具， 利用通过</a:t>
            </a:r>
            <a:r>
              <a:rPr lang="en-US" altLang="zh-CN" sz="2400" dirty="0">
                <a:ea typeface="宋体" panose="02010600030101010101" pitchFamily="2" charset="-122"/>
              </a:rPr>
              <a:t>SQL Plus </a:t>
            </a:r>
            <a:r>
              <a:rPr lang="zh-CN" altLang="en-US" sz="2400" dirty="0">
                <a:ea typeface="宋体" panose="02010600030101010101" pitchFamily="2" charset="-122"/>
              </a:rPr>
              <a:t>工具可以完成</a:t>
            </a:r>
            <a:r>
              <a:rPr lang="en-US" altLang="zh-CN" sz="2400" dirty="0">
                <a:ea typeface="宋体" panose="02010600030101010101" pitchFamily="2" charset="-122"/>
              </a:rPr>
              <a:t>Oracle</a:t>
            </a:r>
            <a:r>
              <a:rPr lang="zh-CN" altLang="en-US" sz="2400" dirty="0">
                <a:ea typeface="宋体" panose="02010600030101010101" pitchFamily="2" charset="-122"/>
              </a:rPr>
              <a:t>数据库中的所有管理操作。它可以运行在任何</a:t>
            </a:r>
            <a:r>
              <a:rPr lang="en-US" altLang="zh-CN" sz="2400" dirty="0" err="1">
                <a:ea typeface="宋体" panose="02010600030101010101" pitchFamily="2" charset="-122"/>
              </a:rPr>
              <a:t>Oralce</a:t>
            </a:r>
            <a:r>
              <a:rPr lang="zh-CN" altLang="en-US" sz="2400" dirty="0">
                <a:ea typeface="宋体" panose="02010600030101010101" pitchFamily="2" charset="-122"/>
              </a:rPr>
              <a:t>数据库运行的多种操作系统平台。</a:t>
            </a:r>
            <a:endParaRPr lang="en-US" altLang="zh-CN" sz="2400" dirty="0">
              <a:ea typeface="宋体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63325BF-F99F-7A17-1F0D-4DEE6A5B95E0}"/>
              </a:ext>
            </a:extLst>
          </p:cNvPr>
          <p:cNvSpPr txBox="1"/>
          <p:nvPr/>
        </p:nvSpPr>
        <p:spPr>
          <a:xfrm>
            <a:off x="609600" y="4897874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dos</a:t>
            </a:r>
            <a:r>
              <a:rPr lang="zh-CN" altLang="en-US" sz="2800" dirty="0">
                <a:ea typeface="宋体" panose="02010600030101010101" pitchFamily="2" charset="-122"/>
              </a:rPr>
              <a:t>命令行输入：</a:t>
            </a:r>
            <a:r>
              <a:rPr lang="en-US" altLang="zh-CN" sz="2800" b="1" dirty="0" err="1">
                <a:solidFill>
                  <a:srgbClr val="0070C0"/>
                </a:solidFill>
                <a:ea typeface="宋体" panose="02010600030101010101" pitchFamily="2" charset="-122"/>
              </a:rPr>
              <a:t>sqlplus</a:t>
            </a:r>
            <a:r>
              <a:rPr lang="en-US" altLang="zh-CN" sz="2800" b="1" dirty="0">
                <a:solidFill>
                  <a:srgbClr val="0070C0"/>
                </a:solidFill>
                <a:ea typeface="宋体" panose="02010600030101010101" pitchFamily="2" charset="-122"/>
              </a:rPr>
              <a:t> </a:t>
            </a:r>
            <a:r>
              <a:rPr lang="zh-CN" altLang="en-US" sz="2800" b="1" dirty="0">
                <a:solidFill>
                  <a:srgbClr val="0070C0"/>
                </a:solidFill>
                <a:ea typeface="宋体" panose="02010600030101010101" pitchFamily="2" charset="-122"/>
              </a:rPr>
              <a:t>用户名</a:t>
            </a:r>
            <a:r>
              <a:rPr lang="en-US" altLang="zh-CN" sz="2800" b="1" dirty="0">
                <a:solidFill>
                  <a:srgbClr val="0070C0"/>
                </a:solidFill>
                <a:ea typeface="宋体" panose="02010600030101010101" pitchFamily="2" charset="-122"/>
              </a:rPr>
              <a:t>/</a:t>
            </a:r>
            <a:r>
              <a:rPr lang="zh-CN" altLang="en-US" sz="2800" b="1" dirty="0">
                <a:solidFill>
                  <a:srgbClr val="0070C0"/>
                </a:solidFill>
                <a:ea typeface="宋体" panose="02010600030101010101" pitchFamily="2" charset="-122"/>
              </a:rPr>
              <a:t>密码</a:t>
            </a:r>
            <a:r>
              <a:rPr lang="en-US" altLang="zh-CN" sz="2800" b="1" dirty="0">
                <a:solidFill>
                  <a:srgbClr val="0070C0"/>
                </a:solidFill>
                <a:ea typeface="宋体" panose="02010600030101010101" pitchFamily="2" charset="-122"/>
              </a:rPr>
              <a:t> [as </a:t>
            </a:r>
            <a:r>
              <a:rPr lang="en-US" altLang="zh-CN" sz="2800" b="1" dirty="0" err="1">
                <a:solidFill>
                  <a:srgbClr val="0070C0"/>
                </a:solidFill>
                <a:ea typeface="宋体" panose="02010600030101010101" pitchFamily="2" charset="-122"/>
              </a:rPr>
              <a:t>sysdba</a:t>
            </a:r>
            <a:r>
              <a:rPr lang="en-US" altLang="zh-CN" sz="2800" b="1" dirty="0">
                <a:solidFill>
                  <a:srgbClr val="0070C0"/>
                </a:solidFill>
                <a:ea typeface="宋体" panose="02010600030101010101" pitchFamily="2" charset="-122"/>
              </a:rPr>
              <a:t>]    </a:t>
            </a:r>
            <a:r>
              <a:rPr lang="zh-CN" altLang="en-US" sz="2800" dirty="0">
                <a:ea typeface="宋体" panose="02010600030101010101" pitchFamily="2" charset="-122"/>
              </a:rPr>
              <a:t>即可启动</a:t>
            </a:r>
            <a:endParaRPr lang="en-US" altLang="zh-CN" sz="28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4649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02BE3D6-CB61-0E06-C2F1-7F4423880F92}"/>
              </a:ext>
            </a:extLst>
          </p:cNvPr>
          <p:cNvSpPr txBox="1"/>
          <p:nvPr/>
        </p:nvSpPr>
        <p:spPr>
          <a:xfrm>
            <a:off x="71021" y="79900"/>
            <a:ext cx="12120979" cy="655564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476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C:\WINDOWS\system32&gt;</a:t>
            </a:r>
            <a:r>
              <a:rPr lang="en-US" altLang="zh-CN" sz="2800" b="1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sqlplus</a:t>
            </a:r>
            <a:endParaRPr lang="en-US" altLang="zh-CN" sz="2400" b="1" dirty="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SQL*P1us:Release 11.2.0.2.0 Production on 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星期二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7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月 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16 10:36:26 2024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copyright(c)1982,2014,0racle,A11 rights reserved.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请输入用户名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r>
              <a:rPr lang="en-US" altLang="zh-CN" sz="2400" b="1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System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输入口令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连接到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:Oracle Database 1lg Express Edition Release 11.2.0.2.0- 64bit Production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S0L&gt; </a:t>
            </a:r>
            <a:r>
              <a:rPr lang="en-US" altLang="zh-CN" sz="2800" b="1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select name from </a:t>
            </a:r>
            <a:r>
              <a:rPr lang="en-US" altLang="zh-CN" sz="2800" b="1" dirty="0" err="1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v$datafile</a:t>
            </a:r>
            <a:r>
              <a:rPr lang="en-US" altLang="zh-CN" sz="2800" b="1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;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NAME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---------------------------------------------------------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C:\ORACLEXE\APP\ORACLE\ORADATA\XE\SYSTEM.DBF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C:\ORACLEXE\APP\ORACLE\ORADATA\XE\SYSAUX.DBF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C:\ORACLEXE\APP\ORACLE\ORADATA\XE\UNDOTBS1.DBF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C:\ORACLEXE\APP\ORACLE\ORADATA\XE\USERS.DBF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SQL&gt; </a:t>
            </a:r>
            <a:r>
              <a:rPr lang="en-US" altLang="zh-CN" sz="2800" b="1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exit</a:t>
            </a:r>
            <a:endParaRPr lang="en-US" altLang="zh-CN" sz="2400" b="1" dirty="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从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Oracle Database 11g Express Edition Release 11.2.0.2.0- 64bit Production 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断开</a:t>
            </a:r>
            <a:endParaRPr lang="en-US" altLang="zh-CN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624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H_Entry_1">
            <a:extLst>
              <a:ext uri="{FF2B5EF4-FFF2-40B4-BE49-F238E27FC236}">
                <a16:creationId xmlns:a16="http://schemas.microsoft.com/office/drawing/2014/main" id="{EE14D161-8EF9-CBD1-4DEC-A9E6917CD59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2550" y="57150"/>
            <a:ext cx="2095499" cy="79216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</a:t>
            </a:r>
            <a:r>
              <a:rPr lang="zh-CN" altLang="en-US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A3F082A-B882-C17C-FC3C-CC78E068355D}"/>
              </a:ext>
            </a:extLst>
          </p:cNvPr>
          <p:cNvSpPr txBox="1"/>
          <p:nvPr/>
        </p:nvSpPr>
        <p:spPr>
          <a:xfrm>
            <a:off x="3447556" y="326093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常用的</a:t>
            </a:r>
            <a:r>
              <a:rPr lang="zh-CN" altLang="en-US" sz="3600" b="1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数据库管理工具</a:t>
            </a:r>
            <a:endParaRPr lang="zh-CN" altLang="en-US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F4BCE6E-B2C9-23EF-0400-06BF1ED3C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861" y="4726986"/>
            <a:ext cx="1833596" cy="203392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614BD25-8BA6-99D0-5D6D-15FCB44DC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4627" y="5116935"/>
            <a:ext cx="1753697" cy="1643976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ECC7DD4C-13AB-EC0A-D340-2B73674D0FBC}"/>
              </a:ext>
            </a:extLst>
          </p:cNvPr>
          <p:cNvSpPr txBox="1"/>
          <p:nvPr/>
        </p:nvSpPr>
        <p:spPr>
          <a:xfrm>
            <a:off x="1163048" y="1635606"/>
            <a:ext cx="4434405" cy="304698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altLang="zh-CN" sz="2400" b="0" i="0" dirty="0" err="1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Navicat</a:t>
            </a:r>
            <a:r>
              <a:rPr lang="zh-CN" altLang="en-US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是一个功能强大的数据库管理工具，支持多种数据库，包括</a:t>
            </a:r>
            <a:r>
              <a:rPr lang="en-US" altLang="zh-CN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MySQL</a:t>
            </a:r>
            <a:r>
              <a:rPr lang="zh-CN" altLang="en-US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PostgreSQL</a:t>
            </a:r>
            <a:r>
              <a:rPr lang="zh-CN" altLang="en-US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SQL Server</a:t>
            </a:r>
            <a:r>
              <a:rPr lang="zh-CN" altLang="en-US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Oracle</a:t>
            </a:r>
            <a:r>
              <a:rPr lang="zh-CN" altLang="en-US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等。它提供了广泛的功能，包括数据导入导出、</a:t>
            </a:r>
            <a:r>
              <a:rPr lang="en-US" altLang="zh-CN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SQL</a:t>
            </a:r>
            <a:r>
              <a:rPr lang="zh-CN" altLang="en-US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编辑器、数据同步等，适用于各种数据库管理和开发需求。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34BF698-D6B1-02D4-9E57-65D082FE193C}"/>
              </a:ext>
            </a:extLst>
          </p:cNvPr>
          <p:cNvSpPr txBox="1"/>
          <p:nvPr/>
        </p:nvSpPr>
        <p:spPr>
          <a:xfrm>
            <a:off x="7826480" y="1826699"/>
            <a:ext cx="348004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b="0" i="0" dirty="0" err="1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DBeaver</a:t>
            </a:r>
            <a:r>
              <a:rPr lang="zh-CN" altLang="en-US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是一个开源的通用数据库管理工具，支持多种数据库系统，如</a:t>
            </a:r>
            <a:r>
              <a:rPr lang="en-US" altLang="zh-CN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MySQL</a:t>
            </a:r>
            <a:r>
              <a:rPr lang="zh-CN" altLang="en-US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SQLite</a:t>
            </a:r>
            <a:r>
              <a:rPr lang="zh-CN" altLang="en-US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PostgreSQL</a:t>
            </a:r>
            <a:r>
              <a:rPr lang="zh-CN" altLang="en-US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Oracle</a:t>
            </a:r>
            <a:r>
              <a:rPr lang="zh-CN" altLang="en-US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等。</a:t>
            </a:r>
          </a:p>
        </p:txBody>
      </p:sp>
    </p:spTree>
    <p:extLst>
      <p:ext uri="{BB962C8B-B14F-4D97-AF65-F5344CB8AC3E}">
        <p14:creationId xmlns:p14="http://schemas.microsoft.com/office/powerpoint/2010/main" val="405370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BE6C6BF-58D3-C461-4A4D-DF9316A0896A}"/>
              </a:ext>
            </a:extLst>
          </p:cNvPr>
          <p:cNvGrpSpPr/>
          <p:nvPr/>
        </p:nvGrpSpPr>
        <p:grpSpPr>
          <a:xfrm>
            <a:off x="3605213" y="88900"/>
            <a:ext cx="6262687" cy="792163"/>
            <a:chOff x="3605213" y="88900"/>
            <a:chExt cx="6262687" cy="792163"/>
          </a:xfrm>
        </p:grpSpPr>
        <p:sp>
          <p:nvSpPr>
            <p:cNvPr id="3" name="MH_Number_1">
              <a:extLst>
                <a:ext uri="{FF2B5EF4-FFF2-40B4-BE49-F238E27FC236}">
                  <a16:creationId xmlns:a16="http://schemas.microsoft.com/office/drawing/2014/main" id="{09ABAA3F-EBB1-7355-0BC6-35227D26FBBB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3605213" y="88900"/>
              <a:ext cx="928687" cy="7921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4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" name="MH_Entry_1">
              <a:extLst>
                <a:ext uri="{FF2B5EF4-FFF2-40B4-BE49-F238E27FC236}">
                  <a16:creationId xmlns:a16="http://schemas.microsoft.com/office/drawing/2014/main" id="{BDF3357A-2DA9-CDAE-17F7-AACACF9381C7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981574" y="88900"/>
              <a:ext cx="4886326" cy="79216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spc="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使用工具连接</a:t>
              </a:r>
              <a:r>
                <a:rPr lang="en-US" altLang="zh-CN" sz="2800" b="1" spc="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oracle</a:t>
              </a:r>
              <a:endParaRPr lang="zh-CN" altLang="en-US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97C4DE8F-C24D-18AE-15DD-873B9A5FB48D}"/>
              </a:ext>
            </a:extLst>
          </p:cNvPr>
          <p:cNvSpPr txBox="1"/>
          <p:nvPr/>
        </p:nvSpPr>
        <p:spPr>
          <a:xfrm>
            <a:off x="71021" y="1056444"/>
            <a:ext cx="1194934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使用</a:t>
            </a:r>
            <a:r>
              <a:rPr lang="en-US" altLang="zh-CN" sz="2800" b="1" dirty="0" err="1"/>
              <a:t>Dbeaver</a:t>
            </a:r>
            <a:r>
              <a:rPr lang="zh-CN" altLang="en-US" sz="2800" dirty="0"/>
              <a:t>连接使用数据库</a:t>
            </a:r>
            <a:endParaRPr lang="en-US" altLang="zh-CN" sz="2800" dirty="0"/>
          </a:p>
          <a:p>
            <a:r>
              <a:rPr lang="zh-CN" altLang="en-US" sz="2800" dirty="0"/>
              <a:t>下载地址</a:t>
            </a:r>
            <a:r>
              <a:rPr lang="en-US" altLang="zh-CN" sz="2800" dirty="0">
                <a:hlinkClick r:id="rId4"/>
              </a:rPr>
              <a:t>https://dbeaver.io/download/</a:t>
            </a:r>
            <a:r>
              <a:rPr lang="zh-CN" altLang="en-US" sz="2800" dirty="0"/>
              <a:t>，下载后直接解压即可使用，无需安装！！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8EE92F3-F5FA-B027-065E-3691012FB8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2" y="2390392"/>
            <a:ext cx="5401429" cy="704948"/>
          </a:xfrm>
          <a:prstGeom prst="rect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8AB6E5B-34E8-2650-38C2-A2EC76E3D5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4865"/>
          <a:stretch/>
        </p:blipFill>
        <p:spPr>
          <a:xfrm>
            <a:off x="384329" y="3219254"/>
            <a:ext cx="3893617" cy="3638746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332B3AFC-291F-7FCD-BDA6-3DA5335D0094}"/>
              </a:ext>
            </a:extLst>
          </p:cNvPr>
          <p:cNvSpPr/>
          <p:nvPr/>
        </p:nvSpPr>
        <p:spPr>
          <a:xfrm>
            <a:off x="479394" y="3542190"/>
            <a:ext cx="2503503" cy="70494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40DF0FE-8462-8A1F-798A-3D5EE02C994B}"/>
              </a:ext>
            </a:extLst>
          </p:cNvPr>
          <p:cNvGrpSpPr/>
          <p:nvPr/>
        </p:nvGrpSpPr>
        <p:grpSpPr>
          <a:xfrm>
            <a:off x="4477572" y="3762661"/>
            <a:ext cx="7714428" cy="1537739"/>
            <a:chOff x="4373011" y="2385126"/>
            <a:chExt cx="7714428" cy="1537739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808D16CC-2BFF-05BC-F655-99D50B0B7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73011" y="2385126"/>
              <a:ext cx="7714428" cy="1537739"/>
            </a:xfrm>
            <a:prstGeom prst="rect">
              <a:avLst/>
            </a:prstGeom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A612FE1-F1EE-F844-AABA-54879E5296AE}"/>
                </a:ext>
              </a:extLst>
            </p:cNvPr>
            <p:cNvSpPr/>
            <p:nvPr/>
          </p:nvSpPr>
          <p:spPr>
            <a:xfrm>
              <a:off x="8060924" y="2530136"/>
              <a:ext cx="2139519" cy="790113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725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F4F504F-9256-E7C0-3CFF-5EF5071C7EDC}"/>
              </a:ext>
            </a:extLst>
          </p:cNvPr>
          <p:cNvGrpSpPr/>
          <p:nvPr/>
        </p:nvGrpSpPr>
        <p:grpSpPr>
          <a:xfrm>
            <a:off x="3605213" y="88900"/>
            <a:ext cx="6262687" cy="792163"/>
            <a:chOff x="3605213" y="88900"/>
            <a:chExt cx="6262687" cy="792163"/>
          </a:xfrm>
        </p:grpSpPr>
        <p:sp>
          <p:nvSpPr>
            <p:cNvPr id="3" name="MH_Number_1">
              <a:extLst>
                <a:ext uri="{FF2B5EF4-FFF2-40B4-BE49-F238E27FC236}">
                  <a16:creationId xmlns:a16="http://schemas.microsoft.com/office/drawing/2014/main" id="{44C4DF49-25FC-8BFC-17DA-8EAD1E149CF2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3605213" y="88900"/>
              <a:ext cx="928687" cy="7921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4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" name="MH_Entry_1">
              <a:extLst>
                <a:ext uri="{FF2B5EF4-FFF2-40B4-BE49-F238E27FC236}">
                  <a16:creationId xmlns:a16="http://schemas.microsoft.com/office/drawing/2014/main" id="{B3123147-D4A3-9366-2616-D906FF7265F0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981574" y="88900"/>
              <a:ext cx="4886326" cy="79216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spc="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使用工具连接</a:t>
              </a:r>
              <a:r>
                <a:rPr lang="en-US" altLang="zh-CN" sz="2800" b="1" spc="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oracle</a:t>
              </a:r>
              <a:endParaRPr lang="zh-CN" altLang="en-US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BD5883C5-013F-A4A5-4E3E-AC7EAF1D42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19" t="22285" r="46482" b="11957"/>
          <a:stretch/>
        </p:blipFill>
        <p:spPr bwMode="auto">
          <a:xfrm>
            <a:off x="188536" y="63631"/>
            <a:ext cx="8047173" cy="66135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2418F33-B92C-6164-2D0C-8A0E990D0775}"/>
              </a:ext>
            </a:extLst>
          </p:cNvPr>
          <p:cNvSpPr/>
          <p:nvPr/>
        </p:nvSpPr>
        <p:spPr>
          <a:xfrm>
            <a:off x="2824579" y="3483215"/>
            <a:ext cx="3771530" cy="59480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注: 线形 7">
            <a:extLst>
              <a:ext uri="{FF2B5EF4-FFF2-40B4-BE49-F238E27FC236}">
                <a16:creationId xmlns:a16="http://schemas.microsoft.com/office/drawing/2014/main" id="{03CF9CF6-A147-050E-06C6-08A27129DC35}"/>
              </a:ext>
            </a:extLst>
          </p:cNvPr>
          <p:cNvSpPr/>
          <p:nvPr/>
        </p:nvSpPr>
        <p:spPr>
          <a:xfrm>
            <a:off x="8442664" y="1072148"/>
            <a:ext cx="3560800" cy="792163"/>
          </a:xfrm>
          <a:prstGeom prst="borderCallout1">
            <a:avLst>
              <a:gd name="adj1" fmla="val 63578"/>
              <a:gd name="adj2" fmla="val -604"/>
              <a:gd name="adj3" fmla="val 185344"/>
              <a:gd name="adj4" fmla="val -130951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dirty="0">
                <a:solidFill>
                  <a:schemeClr val="tx1"/>
                </a:solidFill>
              </a:rPr>
              <a:t>主机名，在本机安装的不需要改</a:t>
            </a:r>
          </a:p>
        </p:txBody>
      </p:sp>
      <p:sp>
        <p:nvSpPr>
          <p:cNvPr id="9" name="标注: 线形 8">
            <a:extLst>
              <a:ext uri="{FF2B5EF4-FFF2-40B4-BE49-F238E27FC236}">
                <a16:creationId xmlns:a16="http://schemas.microsoft.com/office/drawing/2014/main" id="{D84AC7EE-8ABB-76A4-1BCD-B0807D9D74DE}"/>
              </a:ext>
            </a:extLst>
          </p:cNvPr>
          <p:cNvSpPr/>
          <p:nvPr/>
        </p:nvSpPr>
        <p:spPr>
          <a:xfrm>
            <a:off x="8515165" y="2174459"/>
            <a:ext cx="3560800" cy="1642939"/>
          </a:xfrm>
          <a:prstGeom prst="borderCallout1">
            <a:avLst>
              <a:gd name="adj1" fmla="val 26315"/>
              <a:gd name="adj2" fmla="val 144"/>
              <a:gd name="adj3" fmla="val 39212"/>
              <a:gd name="adj4" fmla="val -142171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dirty="0">
                <a:solidFill>
                  <a:schemeClr val="tx1"/>
                </a:solidFill>
              </a:rPr>
              <a:t>数据库服务名字，注意，如果安装的</a:t>
            </a:r>
            <a:r>
              <a:rPr lang="en-US" altLang="zh-CN" sz="2800" b="1" dirty="0">
                <a:solidFill>
                  <a:schemeClr val="tx1"/>
                </a:solidFill>
              </a:rPr>
              <a:t>XE</a:t>
            </a:r>
            <a:r>
              <a:rPr lang="zh-CN" altLang="en-US" sz="2800" b="1" dirty="0">
                <a:solidFill>
                  <a:schemeClr val="tx1"/>
                </a:solidFill>
              </a:rPr>
              <a:t>版本默认为</a:t>
            </a:r>
            <a:r>
              <a:rPr lang="en-US" altLang="zh-CN" sz="2800" b="1" dirty="0">
                <a:solidFill>
                  <a:schemeClr val="tx1"/>
                </a:solidFill>
              </a:rPr>
              <a:t>XE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25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36F6BB8-9B60-03F8-5C59-91AF4B2549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592" b="35828"/>
          <a:stretch/>
        </p:blipFill>
        <p:spPr bwMode="auto">
          <a:xfrm>
            <a:off x="2482721" y="42249"/>
            <a:ext cx="7886397" cy="67130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E0D7466-F175-FB07-F6F0-9B3ED2FCDC1D}"/>
              </a:ext>
            </a:extLst>
          </p:cNvPr>
          <p:cNvSpPr txBox="1"/>
          <p:nvPr/>
        </p:nvSpPr>
        <p:spPr>
          <a:xfrm>
            <a:off x="186432" y="363984"/>
            <a:ext cx="25656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不确定自己数据库的默认服务名，可以查看这个文件：</a:t>
            </a:r>
            <a:r>
              <a:rPr lang="en-US" altLang="zh-CN" sz="2800" b="1" dirty="0" err="1"/>
              <a:t>tnsnames.ora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8681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BE6C6BF-58D3-C461-4A4D-DF9316A0896A}"/>
              </a:ext>
            </a:extLst>
          </p:cNvPr>
          <p:cNvGrpSpPr/>
          <p:nvPr/>
        </p:nvGrpSpPr>
        <p:grpSpPr>
          <a:xfrm>
            <a:off x="3605213" y="88900"/>
            <a:ext cx="6262687" cy="792163"/>
            <a:chOff x="3605213" y="88900"/>
            <a:chExt cx="6262687" cy="792163"/>
          </a:xfrm>
        </p:grpSpPr>
        <p:sp>
          <p:nvSpPr>
            <p:cNvPr id="3" name="MH_Number_1">
              <a:extLst>
                <a:ext uri="{FF2B5EF4-FFF2-40B4-BE49-F238E27FC236}">
                  <a16:creationId xmlns:a16="http://schemas.microsoft.com/office/drawing/2014/main" id="{09ABAA3F-EBB1-7355-0BC6-35227D26FBBB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3605213" y="88900"/>
              <a:ext cx="928687" cy="7921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5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" name="MH_Entry_1">
              <a:extLst>
                <a:ext uri="{FF2B5EF4-FFF2-40B4-BE49-F238E27FC236}">
                  <a16:creationId xmlns:a16="http://schemas.microsoft.com/office/drawing/2014/main" id="{BDF3357A-2DA9-CDAE-17F7-AACACF9381C7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981574" y="88900"/>
              <a:ext cx="4886326" cy="79216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925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spc="200" dirty="0">
                  <a:solidFill>
                    <a:schemeClr val="tx1"/>
                  </a:solidFill>
                  <a:highlight>
                    <a:srgbClr val="FFFF00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</a:rPr>
                <a:t>Oracle</a:t>
              </a:r>
              <a:r>
                <a:rPr lang="zh-CN" altLang="en-US" sz="2800" b="1" spc="200" dirty="0">
                  <a:solidFill>
                    <a:schemeClr val="tx1"/>
                  </a:solidFill>
                  <a:highlight>
                    <a:srgbClr val="FFFF00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数据库安装</a:t>
              </a:r>
              <a:r>
                <a:rPr lang="en-US" altLang="zh-CN" sz="2800" b="1" spc="200" dirty="0">
                  <a:solidFill>
                    <a:schemeClr val="tx1"/>
                  </a:solidFill>
                  <a:highlight>
                    <a:srgbClr val="FFFF00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</a:rPr>
                <a:t>--Linux</a:t>
              </a:r>
              <a:endParaRPr lang="zh-CN" altLang="en-US" sz="2800" b="1" spc="200" dirty="0">
                <a:solidFill>
                  <a:schemeClr val="tx1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B5B026F-078F-7C7D-45C0-F1C34A01AD80}"/>
              </a:ext>
            </a:extLst>
          </p:cNvPr>
          <p:cNvSpPr txBox="1"/>
          <p:nvPr/>
        </p:nvSpPr>
        <p:spPr>
          <a:xfrm>
            <a:off x="142043" y="1287262"/>
            <a:ext cx="11878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版本的选择</a:t>
            </a:r>
            <a:r>
              <a:rPr lang="en-US" altLang="zh-CN" sz="3600" dirty="0"/>
              <a:t>,</a:t>
            </a:r>
            <a:r>
              <a:rPr lang="zh-CN" altLang="en-US" sz="3600" dirty="0"/>
              <a:t>因我</a:t>
            </a:r>
            <a:r>
              <a:rPr lang="en-US" altLang="zh-CN" sz="3600" dirty="0" err="1"/>
              <a:t>linux</a:t>
            </a:r>
            <a:r>
              <a:rPr lang="zh-CN" altLang="en-US" sz="3600" dirty="0"/>
              <a:t>系统是</a:t>
            </a:r>
            <a:r>
              <a:rPr lang="en-US" altLang="zh-CN" sz="3600" dirty="0"/>
              <a:t>centos7</a:t>
            </a:r>
            <a:r>
              <a:rPr lang="zh-CN" altLang="en-US" sz="3600" dirty="0"/>
              <a:t>，与</a:t>
            </a:r>
            <a:r>
              <a:rPr lang="en-US" altLang="zh-CN" sz="3600" dirty="0"/>
              <a:t>11g</a:t>
            </a:r>
            <a:r>
              <a:rPr lang="zh-CN" altLang="en-US" sz="3600" dirty="0"/>
              <a:t>并不适配，选用</a:t>
            </a:r>
            <a:r>
              <a:rPr lang="en-US" altLang="zh-CN" sz="3600" dirty="0"/>
              <a:t> 18c</a:t>
            </a:r>
            <a:r>
              <a:rPr lang="zh-CN" altLang="en-US" sz="3600" dirty="0"/>
              <a:t>来演示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782DFE-8ACD-26F2-1A65-E9FF147B0F44}"/>
              </a:ext>
            </a:extLst>
          </p:cNvPr>
          <p:cNvSpPr txBox="1"/>
          <p:nvPr/>
        </p:nvSpPr>
        <p:spPr>
          <a:xfrm>
            <a:off x="443884" y="4008241"/>
            <a:ext cx="1083371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zh-CN" altLang="en-US" sz="2800" b="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有兴趣的童鞋可以自行尝试安装，</a:t>
            </a:r>
            <a:endParaRPr lang="en-US" altLang="zh-CN" sz="2800" b="0" kern="0" dirty="0">
              <a:solidFill>
                <a:srgbClr val="000000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atinLnBrk="1"/>
            <a:r>
              <a:rPr lang="en-US" altLang="zh-CN" sz="2800" b="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Oracle11g</a:t>
            </a:r>
            <a:r>
              <a:rPr lang="zh-CN" altLang="zh-CN" sz="2800" b="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安装教程</a:t>
            </a:r>
            <a:endParaRPr lang="zh-CN" altLang="zh-CN" sz="6000" b="1" dirty="0">
              <a:effectLst/>
              <a:highlight>
                <a:srgbClr val="FFFFFF"/>
              </a:highligh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/>
            <a:r>
              <a:rPr lang="en-US" altLang="zh-CN" sz="2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hlinkClick r:id="rId4"/>
              </a:rPr>
              <a:t>https://blog.csdn.net/testleaf/article/details/111826134</a:t>
            </a: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31835812-8B78-CE6A-3E5E-A928FA727F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3261422"/>
              </p:ext>
            </p:extLst>
          </p:nvPr>
        </p:nvGraphicFramePr>
        <p:xfrm>
          <a:off x="6621970" y="3797599"/>
          <a:ext cx="3245930" cy="11456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包装程序外壳对象" showAsIcon="1" r:id="rId5" imgW="1457382" imgH="514464" progId="Package">
                  <p:embed/>
                </p:oleObj>
              </mc:Choice>
              <mc:Fallback>
                <p:oleObj name="包装程序外壳对象" showAsIcon="1" r:id="rId5" imgW="1457382" imgH="514464" progId="Package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A372D9AA-F8F3-32D4-E663-421B7AEFCA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21970" y="3797599"/>
                        <a:ext cx="3245930" cy="11456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2771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289F128-980B-0CA8-B595-B33C5C3A465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714" y="0"/>
            <a:ext cx="9148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358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Entry_1">
            <a:extLst>
              <a:ext uri="{FF2B5EF4-FFF2-40B4-BE49-F238E27FC236}">
                <a16:creationId xmlns:a16="http://schemas.microsoft.com/office/drawing/2014/main" id="{FCCC4638-156F-3925-D71F-15F318694B0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2550" y="57150"/>
            <a:ext cx="6655601" cy="79216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Centos7</a:t>
            </a:r>
            <a:r>
              <a:rPr lang="zh-CN" altLang="en-US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  <a:r>
              <a:rPr lang="en-US" altLang="zh-CN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-oracle18c-xe</a:t>
            </a:r>
            <a:r>
              <a:rPr lang="zh-CN" altLang="en-US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版本安装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C878FB8-C5FF-6AA1-3C3B-B05852361C60}"/>
              </a:ext>
            </a:extLst>
          </p:cNvPr>
          <p:cNvSpPr txBox="1"/>
          <p:nvPr/>
        </p:nvSpPr>
        <p:spPr>
          <a:xfrm>
            <a:off x="174471" y="2045275"/>
            <a:ext cx="685664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/>
              <a:t>1.</a:t>
            </a:r>
            <a:r>
              <a:rPr lang="zh-CN" altLang="en-US" sz="3200" dirty="0"/>
              <a:t>保证自己虚拟机的内存大于</a:t>
            </a:r>
            <a:r>
              <a:rPr lang="en-US" altLang="zh-CN" sz="3200" dirty="0"/>
              <a:t>2G</a:t>
            </a:r>
            <a:r>
              <a:rPr lang="zh-CN" altLang="en-US" sz="3200" dirty="0"/>
              <a:t>，多于</a:t>
            </a:r>
            <a:r>
              <a:rPr lang="en-US" altLang="zh-CN" sz="3200" dirty="0"/>
              <a:t>2</a:t>
            </a:r>
            <a:r>
              <a:rPr lang="zh-CN" altLang="en-US" sz="3200" dirty="0"/>
              <a:t>核，硬盘大于</a:t>
            </a:r>
            <a:r>
              <a:rPr lang="en-US" altLang="zh-CN" sz="3200" dirty="0"/>
              <a:t>10G</a:t>
            </a:r>
            <a:r>
              <a:rPr lang="zh-CN" altLang="en-US" sz="3200" dirty="0"/>
              <a:t>。</a:t>
            </a:r>
            <a:r>
              <a:rPr lang="en-US" altLang="zh-CN" sz="3200" dirty="0"/>
              <a:t>(</a:t>
            </a:r>
            <a:r>
              <a:rPr lang="zh-CN" altLang="en-US" sz="3200" dirty="0"/>
              <a:t>可在虚拟机设置中自行设置</a:t>
            </a:r>
            <a:r>
              <a:rPr lang="en-US" altLang="zh-CN" sz="3200" dirty="0"/>
              <a:t>)</a:t>
            </a:r>
            <a:r>
              <a:rPr lang="zh-CN" altLang="en-US" sz="3200" dirty="0"/>
              <a:t>。</a:t>
            </a:r>
            <a:r>
              <a:rPr lang="zh-CN" altLang="en-US" sz="3200" b="1" dirty="0">
                <a:highlight>
                  <a:srgbClr val="FFFF00"/>
                </a:highlight>
              </a:rPr>
              <a:t>使用</a:t>
            </a:r>
            <a:r>
              <a:rPr lang="en-US" altLang="zh-CN" sz="3200" b="1" dirty="0">
                <a:highlight>
                  <a:srgbClr val="FFFF00"/>
                </a:highlight>
              </a:rPr>
              <a:t>root</a:t>
            </a:r>
            <a:r>
              <a:rPr lang="zh-CN" altLang="en-US" sz="3200" b="1" dirty="0">
                <a:highlight>
                  <a:srgbClr val="FFFF00"/>
                </a:highlight>
              </a:rPr>
              <a:t>用户登录！</a:t>
            </a:r>
            <a:endParaRPr lang="en-US" altLang="zh-CN" sz="3200" b="1" dirty="0">
              <a:highlight>
                <a:srgbClr val="FFFF00"/>
              </a:highlight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2EF2B8B-885F-E01A-3E51-380F570EC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624" y="156087"/>
            <a:ext cx="4906905" cy="345884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4592441-63BD-9B85-D7E3-687F466946F2}"/>
              </a:ext>
            </a:extLst>
          </p:cNvPr>
          <p:cNvSpPr txBox="1"/>
          <p:nvPr/>
        </p:nvSpPr>
        <p:spPr>
          <a:xfrm>
            <a:off x="174471" y="4126759"/>
            <a:ext cx="735737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/>
              <a:t>2.</a:t>
            </a:r>
            <a:r>
              <a:rPr lang="zh-CN" altLang="en-US" sz="3200" dirty="0"/>
              <a:t>预先设置好主机名字</a:t>
            </a:r>
            <a:r>
              <a:rPr lang="en-US" altLang="zh-CN" sz="3200" dirty="0"/>
              <a:t>(</a:t>
            </a:r>
            <a:r>
              <a:rPr lang="zh-CN" altLang="en-US" sz="3200" dirty="0"/>
              <a:t>使用命令</a:t>
            </a:r>
            <a:r>
              <a:rPr lang="en-US" altLang="zh-CN" sz="3200" dirty="0"/>
              <a:t> </a:t>
            </a:r>
            <a:r>
              <a:rPr lang="en-US" altLang="zh-CN" sz="3200" dirty="0" err="1"/>
              <a:t>hostnamectl</a:t>
            </a:r>
            <a:r>
              <a:rPr lang="en-US" altLang="zh-CN" sz="3200" dirty="0"/>
              <a:t> set-hostname </a:t>
            </a:r>
            <a:r>
              <a:rPr lang="en-US" altLang="zh-CN" sz="3200" dirty="0" err="1"/>
              <a:t>liuxiaohong</a:t>
            </a:r>
            <a:r>
              <a:rPr lang="en-US" altLang="zh-CN" sz="3200" dirty="0"/>
              <a:t>)</a:t>
            </a:r>
            <a:r>
              <a:rPr lang="zh-CN" altLang="en-US" sz="3200" dirty="0"/>
              <a:t>，然后配置</a:t>
            </a:r>
            <a:r>
              <a:rPr lang="en-US" altLang="zh-CN" sz="3200" dirty="0"/>
              <a:t>/</a:t>
            </a:r>
            <a:r>
              <a:rPr lang="en-US" altLang="zh-CN" sz="3200" dirty="0" err="1"/>
              <a:t>etc</a:t>
            </a:r>
            <a:r>
              <a:rPr lang="en-US" altLang="zh-CN" sz="3200" dirty="0"/>
              <a:t>/hosts</a:t>
            </a:r>
            <a:r>
              <a:rPr lang="zh-CN" altLang="en-US" sz="3200" dirty="0"/>
              <a:t>（</a:t>
            </a:r>
            <a:r>
              <a:rPr lang="zh-CN" altLang="en-US" sz="3200" dirty="0">
                <a:solidFill>
                  <a:srgbClr val="FF0000"/>
                </a:solidFill>
                <a:highlight>
                  <a:srgbClr val="FFFF00"/>
                </a:highlight>
              </a:rPr>
              <a:t>这一步很重要</a:t>
            </a:r>
            <a:r>
              <a:rPr lang="en-US" altLang="zh-CN" sz="3200" dirty="0">
                <a:solidFill>
                  <a:srgbClr val="FF0000"/>
                </a:solidFill>
                <a:highlight>
                  <a:srgbClr val="FFFF00"/>
                </a:highlight>
              </a:rPr>
              <a:t>!</a:t>
            </a:r>
            <a:r>
              <a:rPr lang="zh-CN" altLang="en-US" sz="3200" dirty="0"/>
              <a:t>）</a:t>
            </a:r>
            <a:endParaRPr lang="en-US" altLang="zh-CN" sz="32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15670E2-4F49-E517-644A-AC470ABAB2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29" t="4529" r="25542" b="3051"/>
          <a:stretch/>
        </p:blipFill>
        <p:spPr>
          <a:xfrm>
            <a:off x="7699298" y="3812764"/>
            <a:ext cx="4383951" cy="2889149"/>
          </a:xfrm>
          <a:prstGeom prst="rect">
            <a:avLst/>
          </a:prstGeom>
        </p:spPr>
      </p:pic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CC783F8F-EE2B-85C8-787D-6114747F41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4222355"/>
              </p:ext>
            </p:extLst>
          </p:nvPr>
        </p:nvGraphicFramePr>
        <p:xfrm>
          <a:off x="174471" y="1100833"/>
          <a:ext cx="2215120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包装程序外壳对象" showAsIcon="1" r:id="rId5" imgW="1438180" imgH="514464" progId="Package">
                  <p:embed/>
                </p:oleObj>
              </mc:Choice>
              <mc:Fallback>
                <p:oleObj name="包装程序外壳对象" showAsIcon="1" r:id="rId5" imgW="1438180" imgH="514464" progId="Package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19F831AB-BA68-0BA2-9D49-26BCDD0BFC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4471" y="1100833"/>
                        <a:ext cx="2215120" cy="792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758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Entry_1">
            <a:extLst>
              <a:ext uri="{FF2B5EF4-FFF2-40B4-BE49-F238E27FC236}">
                <a16:creationId xmlns:a16="http://schemas.microsoft.com/office/drawing/2014/main" id="{FCCC4638-156F-3925-D71F-15F318694B0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2550" y="57150"/>
            <a:ext cx="6655601" cy="79216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Centos7</a:t>
            </a:r>
            <a:r>
              <a:rPr lang="zh-CN" altLang="en-US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  <a:r>
              <a:rPr lang="en-US" altLang="zh-CN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-oracle18c-xe</a:t>
            </a:r>
            <a:r>
              <a:rPr lang="zh-CN" altLang="en-US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版本安装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C878FB8-C5FF-6AA1-3C3B-B05852361C60}"/>
              </a:ext>
            </a:extLst>
          </p:cNvPr>
          <p:cNvSpPr txBox="1"/>
          <p:nvPr/>
        </p:nvSpPr>
        <p:spPr>
          <a:xfrm>
            <a:off x="82550" y="1580225"/>
            <a:ext cx="1183128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/>
              <a:t>3. </a:t>
            </a:r>
            <a:r>
              <a:rPr lang="zh-CN" altLang="en-US" sz="3200" dirty="0"/>
              <a:t>执行下面的命令，将预安装包的安装</a:t>
            </a:r>
            <a:endParaRPr lang="en-US" altLang="zh-CN" sz="3200" dirty="0"/>
          </a:p>
          <a:p>
            <a:r>
              <a:rPr lang="en-US" altLang="zh-CN" sz="2800" i="1" dirty="0"/>
              <a:t>3.1  curl -o oracle-database-preinstall-18c-1.0-1.el7.x86_64.rpm https:// yum.oracle.com/repo/</a:t>
            </a:r>
            <a:r>
              <a:rPr lang="en-US" altLang="zh-CN" sz="2800" i="1" dirty="0" err="1"/>
              <a:t>OracleLinux</a:t>
            </a:r>
            <a:r>
              <a:rPr lang="en-US" altLang="zh-CN" sz="2800" i="1" dirty="0"/>
              <a:t>/OL7/latest/x86_64/</a:t>
            </a:r>
            <a:r>
              <a:rPr lang="en-US" altLang="zh-CN" sz="2800" i="1" dirty="0" err="1"/>
              <a:t>getPackage</a:t>
            </a:r>
            <a:r>
              <a:rPr lang="en-US" altLang="zh-CN" sz="2800" i="1" dirty="0"/>
              <a:t>/oracle-database preinstall-18c-1.0-1.el7.x86_64.rpm</a:t>
            </a:r>
          </a:p>
          <a:p>
            <a:r>
              <a:rPr lang="en-US" altLang="zh-CN" sz="2800" i="1" dirty="0"/>
              <a:t>3.2  yum -y </a:t>
            </a:r>
            <a:r>
              <a:rPr lang="en-US" altLang="zh-CN" sz="2800" i="1" dirty="0" err="1"/>
              <a:t>localinstall</a:t>
            </a:r>
            <a:r>
              <a:rPr lang="en-US" altLang="zh-CN" sz="2800" i="1" dirty="0"/>
              <a:t> oracle-database-preinstall-18c-1.0-1.el7.x86_64.rpm</a:t>
            </a:r>
            <a:endParaRPr lang="en-US" altLang="zh-CN" sz="2800" b="1" i="1" dirty="0">
              <a:highlight>
                <a:srgbClr val="FFFF00"/>
              </a:highligh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CF45428-BD0C-656A-FC9F-BE675361AE45}"/>
              </a:ext>
            </a:extLst>
          </p:cNvPr>
          <p:cNvSpPr txBox="1"/>
          <p:nvPr/>
        </p:nvSpPr>
        <p:spPr>
          <a:xfrm>
            <a:off x="463857" y="5531657"/>
            <a:ext cx="1090843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你也可以去网站上提前下载下来。</a:t>
            </a:r>
            <a:r>
              <a:rPr lang="en-US" altLang="zh-CN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https://www.oracle.com/database/technologies/xe18c-downloads.html</a:t>
            </a:r>
            <a:endParaRPr lang="zh-CN" altLang="en-US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964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Entry_1">
            <a:extLst>
              <a:ext uri="{FF2B5EF4-FFF2-40B4-BE49-F238E27FC236}">
                <a16:creationId xmlns:a16="http://schemas.microsoft.com/office/drawing/2014/main" id="{FCCC4638-156F-3925-D71F-15F318694B0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2550" y="57150"/>
            <a:ext cx="6655601" cy="79216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Centos7</a:t>
            </a:r>
            <a:r>
              <a:rPr lang="zh-CN" altLang="en-US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  <a:r>
              <a:rPr lang="en-US" altLang="zh-CN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-oracle18c-xe</a:t>
            </a:r>
            <a:r>
              <a:rPr lang="zh-CN" altLang="en-US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版本安装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B805B6D-4848-0901-9E26-8DBD411BF77F}"/>
              </a:ext>
            </a:extLst>
          </p:cNvPr>
          <p:cNvSpPr txBox="1"/>
          <p:nvPr/>
        </p:nvSpPr>
        <p:spPr>
          <a:xfrm>
            <a:off x="82550" y="1580225"/>
            <a:ext cx="1183128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/>
              <a:t>4. </a:t>
            </a:r>
            <a:r>
              <a:rPr lang="zh-CN" altLang="en-US" sz="3600" dirty="0"/>
              <a:t>执行下面的命令，正式安装</a:t>
            </a:r>
            <a:endParaRPr lang="en-US" altLang="zh-CN" sz="3600" dirty="0"/>
          </a:p>
          <a:p>
            <a:r>
              <a:rPr lang="en-US" altLang="zh-CN" sz="3200" i="1" dirty="0"/>
              <a:t>4.1</a:t>
            </a:r>
            <a:r>
              <a:rPr lang="zh-CN" altLang="en-US" sz="3200" i="1" dirty="0"/>
              <a:t>下载正式安装包</a:t>
            </a:r>
            <a:endParaRPr lang="en-US" altLang="zh-CN" sz="3200" i="1" dirty="0"/>
          </a:p>
          <a:p>
            <a:r>
              <a:rPr lang="en-US" altLang="zh-CN" sz="3200" i="1" dirty="0"/>
              <a:t>4.2</a:t>
            </a:r>
            <a:r>
              <a:rPr lang="zh-CN" altLang="en-US" sz="3200" i="1" dirty="0"/>
              <a:t>执行命令  </a:t>
            </a:r>
            <a:r>
              <a:rPr lang="es-ES" altLang="zh-CN" sz="3200" dirty="0"/>
              <a:t>yum -y localinstall oracle-database-xe-18c-1.0-1.x86_64.rpm</a:t>
            </a:r>
            <a:endParaRPr lang="en-US" altLang="zh-CN" sz="3200" i="1" dirty="0"/>
          </a:p>
          <a:p>
            <a:endParaRPr lang="en-US" altLang="zh-CN" sz="3200" b="1" i="1" dirty="0">
              <a:highlight>
                <a:srgbClr val="FFFF00"/>
              </a:highlight>
            </a:endParaRPr>
          </a:p>
          <a:p>
            <a:endParaRPr lang="en-US" altLang="zh-CN" sz="2800" b="1" i="1" dirty="0">
              <a:highlight>
                <a:srgbClr val="FFFF00"/>
              </a:highlight>
            </a:endParaRPr>
          </a:p>
          <a:p>
            <a:r>
              <a:rPr lang="zh-CN" altLang="en-US" sz="4000" dirty="0"/>
              <a:t>安装完毕后，内置数据库名字为</a:t>
            </a:r>
            <a:r>
              <a:rPr lang="en-US" altLang="zh-CN" sz="4000" dirty="0"/>
              <a:t>XE</a:t>
            </a:r>
            <a:r>
              <a:rPr lang="zh-CN" altLang="en-US" sz="4000" dirty="0"/>
              <a:t>。可以查看文件</a:t>
            </a:r>
            <a:r>
              <a:rPr lang="en-US" altLang="zh-CN" sz="4000" dirty="0"/>
              <a:t>/</a:t>
            </a:r>
            <a:r>
              <a:rPr lang="en-US" altLang="zh-CN" sz="4000" dirty="0" err="1"/>
              <a:t>etc</a:t>
            </a:r>
            <a:r>
              <a:rPr lang="en-US" altLang="zh-CN" sz="4000" dirty="0"/>
              <a:t>/</a:t>
            </a:r>
            <a:r>
              <a:rPr lang="en-US" altLang="zh-CN" sz="4000" dirty="0" err="1"/>
              <a:t>sysconfig</a:t>
            </a:r>
            <a:r>
              <a:rPr lang="en-US" altLang="zh-CN" sz="4000" dirty="0"/>
              <a:t>/ oracle-xe-18c.conf </a:t>
            </a:r>
          </a:p>
          <a:p>
            <a:endParaRPr lang="en-US" altLang="zh-CN" sz="2800" b="1" i="1" dirty="0">
              <a:highlight>
                <a:srgbClr val="FFFF00"/>
              </a:highlight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E1D7F55-0933-B57A-8601-A718A55D6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503" y="230085"/>
            <a:ext cx="4838330" cy="235432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7EF4BB8-058B-E781-3FEE-4E081886DF1F}"/>
              </a:ext>
            </a:extLst>
          </p:cNvPr>
          <p:cNvSpPr/>
          <p:nvPr/>
        </p:nvSpPr>
        <p:spPr>
          <a:xfrm>
            <a:off x="7261934" y="639192"/>
            <a:ext cx="4287915" cy="63919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684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Entry_1">
            <a:extLst>
              <a:ext uri="{FF2B5EF4-FFF2-40B4-BE49-F238E27FC236}">
                <a16:creationId xmlns:a16="http://schemas.microsoft.com/office/drawing/2014/main" id="{FCCC4638-156F-3925-D71F-15F318694B0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2550" y="57150"/>
            <a:ext cx="6655601" cy="79216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Centos7</a:t>
            </a:r>
            <a:r>
              <a:rPr lang="zh-CN" altLang="en-US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  <a:r>
              <a:rPr lang="en-US" altLang="zh-CN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-oracle18c-xe</a:t>
            </a:r>
            <a:r>
              <a:rPr lang="zh-CN" altLang="en-US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版本安装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C974BF80-DFBA-9F8B-0285-6A6E755B16BE}"/>
              </a:ext>
            </a:extLst>
          </p:cNvPr>
          <p:cNvSpPr txBox="1">
            <a:spLocks/>
          </p:cNvSpPr>
          <p:nvPr/>
        </p:nvSpPr>
        <p:spPr>
          <a:xfrm>
            <a:off x="284085" y="1171852"/>
            <a:ext cx="11742054" cy="14199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 dirty="0"/>
              <a:t>5.</a:t>
            </a:r>
            <a:r>
              <a:rPr lang="zh-CN" altLang="en-US" sz="3200" dirty="0"/>
              <a:t> 配置数据库信息，输入命令：</a:t>
            </a:r>
            <a:r>
              <a:rPr lang="fr-FR" altLang="zh-CN" sz="3200" dirty="0"/>
              <a:t>/etc/init.d/oracle-xe-18c   configure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altLang="zh-CN" sz="3200" dirty="0"/>
              <a:t>(</a:t>
            </a:r>
            <a:r>
              <a:rPr lang="zh-CN" altLang="en-US" sz="3200" dirty="0"/>
              <a:t>这一步会很耗时</a:t>
            </a:r>
            <a:r>
              <a:rPr lang="fr-FR" altLang="zh-CN" sz="3200" dirty="0"/>
              <a:t>)</a:t>
            </a:r>
            <a:endParaRPr lang="zh-CN" altLang="en-US" sz="32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D604C76-A725-0483-B561-9D5FFE486A4C}"/>
              </a:ext>
            </a:extLst>
          </p:cNvPr>
          <p:cNvSpPr txBox="1"/>
          <p:nvPr/>
        </p:nvSpPr>
        <p:spPr>
          <a:xfrm>
            <a:off x="6480699" y="3062796"/>
            <a:ext cx="55454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在这一步卡住了怎么办？</a:t>
            </a:r>
            <a:endParaRPr lang="en-US" altLang="zh-CN" sz="2400" dirty="0"/>
          </a:p>
          <a:p>
            <a:r>
              <a:rPr lang="zh-CN" altLang="en-US" sz="2400" dirty="0"/>
              <a:t>原因在于</a:t>
            </a:r>
            <a:r>
              <a:rPr lang="en-US" altLang="zh-CN" sz="2400" dirty="0"/>
              <a:t>/opt/oracle/product/18c/</a:t>
            </a:r>
            <a:r>
              <a:rPr lang="en-US" altLang="zh-CN" sz="2400" dirty="0" err="1"/>
              <a:t>dbhomeXE</a:t>
            </a:r>
            <a:r>
              <a:rPr lang="en-US" altLang="zh-CN" sz="2400" dirty="0"/>
              <a:t>/network/admin/</a:t>
            </a:r>
            <a:r>
              <a:rPr lang="en-US" altLang="zh-CN" sz="2400" dirty="0" err="1"/>
              <a:t>listener.ora</a:t>
            </a:r>
            <a:r>
              <a:rPr lang="zh-CN" altLang="en-US" sz="2400" dirty="0"/>
              <a:t>文件中的</a:t>
            </a:r>
            <a:r>
              <a:rPr lang="en-US" altLang="zh-CN" sz="2400" dirty="0"/>
              <a:t>hostname</a:t>
            </a:r>
            <a:r>
              <a:rPr lang="zh-CN" altLang="en-US" sz="2400" dirty="0"/>
              <a:t>设置错误，回到步骤</a:t>
            </a:r>
            <a:r>
              <a:rPr lang="en-US" altLang="zh-CN" sz="2400" dirty="0"/>
              <a:t>2</a:t>
            </a:r>
            <a:r>
              <a:rPr lang="zh-CN" altLang="en-US" sz="2400" dirty="0"/>
              <a:t>重新设置。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CC9868-2226-AA13-8B3E-8A7A1A337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59" y="2963738"/>
            <a:ext cx="5936088" cy="282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6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Entry_1">
            <a:extLst>
              <a:ext uri="{FF2B5EF4-FFF2-40B4-BE49-F238E27FC236}">
                <a16:creationId xmlns:a16="http://schemas.microsoft.com/office/drawing/2014/main" id="{FCCC4638-156F-3925-D71F-15F318694B0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2550" y="57150"/>
            <a:ext cx="6655601" cy="79216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Centos7</a:t>
            </a:r>
            <a:r>
              <a:rPr lang="zh-CN" altLang="en-US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  <a:r>
              <a:rPr lang="en-US" altLang="zh-CN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-oracle18c-xe</a:t>
            </a:r>
            <a:r>
              <a:rPr lang="zh-CN" altLang="en-US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版本安装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2B59F1CA-06FA-4A4D-B0FC-B94999D906C0}"/>
              </a:ext>
            </a:extLst>
          </p:cNvPr>
          <p:cNvSpPr txBox="1">
            <a:spLocks/>
          </p:cNvSpPr>
          <p:nvPr/>
        </p:nvSpPr>
        <p:spPr>
          <a:xfrm>
            <a:off x="186431" y="1269506"/>
            <a:ext cx="11842811" cy="53532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 dirty="0"/>
              <a:t>6.</a:t>
            </a:r>
            <a:r>
              <a:rPr lang="zh-CN" altLang="en-US" sz="3200" dirty="0"/>
              <a:t>查看</a:t>
            </a:r>
            <a:r>
              <a:rPr lang="en-US" altLang="zh-CN" sz="3200" dirty="0"/>
              <a:t>oracle</a:t>
            </a:r>
            <a:r>
              <a:rPr lang="zh-CN" altLang="en-US" sz="3200" dirty="0"/>
              <a:t>是否已经启动成功，可以使用命令：</a:t>
            </a:r>
            <a:r>
              <a:rPr lang="en-US" altLang="zh-CN" sz="3200" dirty="0" err="1"/>
              <a:t>lsnrctl</a:t>
            </a:r>
            <a:r>
              <a:rPr lang="en-US" altLang="zh-CN" sz="3200" dirty="0"/>
              <a:t> status  </a:t>
            </a:r>
            <a:r>
              <a:rPr lang="zh-CN" altLang="en-US" sz="3200" dirty="0"/>
              <a:t>。</a:t>
            </a:r>
            <a:endParaRPr lang="en-US" altLang="zh-CN" sz="3200" dirty="0"/>
          </a:p>
          <a:p>
            <a:pPr marL="0" indent="0">
              <a:buNone/>
            </a:pPr>
            <a:r>
              <a:rPr lang="en-US" altLang="zh-CN" sz="3200" dirty="0"/>
              <a:t> </a:t>
            </a:r>
            <a:r>
              <a:rPr lang="zh-CN" altLang="en-US" sz="3200" i="1" dirty="0"/>
              <a:t>如果报错</a:t>
            </a:r>
            <a:r>
              <a:rPr lang="en-US" altLang="zh-CN" sz="3200" i="1" dirty="0"/>
              <a:t>-bash: </a:t>
            </a:r>
            <a:r>
              <a:rPr lang="en-US" altLang="zh-CN" sz="3200" i="1" dirty="0" err="1"/>
              <a:t>lsnrctl</a:t>
            </a:r>
            <a:r>
              <a:rPr lang="en-US" altLang="zh-CN" sz="3200" i="1" dirty="0"/>
              <a:t>: </a:t>
            </a:r>
            <a:r>
              <a:rPr lang="zh-CN" altLang="en-US" sz="3200" i="1" dirty="0"/>
              <a:t>未找到命令，原因在于没有设置环境变量，找不到</a:t>
            </a:r>
            <a:r>
              <a:rPr lang="en-US" altLang="zh-CN" sz="3200" i="1" dirty="0" err="1"/>
              <a:t>lsnrctl</a:t>
            </a:r>
            <a:r>
              <a:rPr lang="zh-CN" altLang="en-US" sz="3200" i="1" dirty="0"/>
              <a:t>命令，看下一步设置环境变量</a:t>
            </a:r>
            <a:endParaRPr lang="en-US" altLang="zh-CN" sz="3200" i="1" dirty="0"/>
          </a:p>
          <a:p>
            <a:pPr marL="0" indent="0">
              <a:buNone/>
            </a:pPr>
            <a:endParaRPr lang="en-US" altLang="zh-CN" sz="3200" dirty="0"/>
          </a:p>
          <a:p>
            <a:pPr marL="0" indent="0">
              <a:buNone/>
            </a:pPr>
            <a:r>
              <a:rPr lang="en-US" altLang="zh-CN" sz="3200" dirty="0"/>
              <a:t>7.</a:t>
            </a:r>
            <a:r>
              <a:rPr lang="zh-CN" altLang="en-US" sz="3200" dirty="0"/>
              <a:t>设置环境变量，修改当前用户家目录下的</a:t>
            </a:r>
            <a:r>
              <a:rPr lang="en-US" altLang="zh-CN" sz="3200" dirty="0"/>
              <a:t>~/.</a:t>
            </a:r>
            <a:r>
              <a:rPr lang="en-US" altLang="zh-CN" sz="3200" dirty="0" err="1"/>
              <a:t>bashrc</a:t>
            </a:r>
            <a:r>
              <a:rPr lang="zh-CN" altLang="en-US" sz="3200" dirty="0"/>
              <a:t>文件，增加下属信息。然后执行</a:t>
            </a:r>
            <a:r>
              <a:rPr lang="en-US" altLang="zh-CN" sz="3200" dirty="0"/>
              <a:t>source  ~/.</a:t>
            </a:r>
            <a:r>
              <a:rPr lang="en-US" altLang="zh-CN" sz="3200" dirty="0" err="1"/>
              <a:t>bashrc</a:t>
            </a:r>
            <a:r>
              <a:rPr lang="en-US" altLang="zh-CN" sz="3200" dirty="0"/>
              <a:t> </a:t>
            </a:r>
            <a:r>
              <a:rPr lang="zh-CN" altLang="en-US" sz="3200" dirty="0"/>
              <a:t>使得环境变量生效。</a:t>
            </a:r>
            <a:endParaRPr lang="en-US" altLang="zh-CN" sz="3200" dirty="0"/>
          </a:p>
          <a:p>
            <a:pPr marL="0" indent="0">
              <a:buNone/>
            </a:pPr>
            <a:r>
              <a:rPr lang="en-US" altLang="zh-CN" sz="2400" dirty="0"/>
              <a:t> export ORACLE_SID=XE </a:t>
            </a:r>
          </a:p>
          <a:p>
            <a:pPr marL="0" indent="0">
              <a:buNone/>
            </a:pPr>
            <a:r>
              <a:rPr lang="en-US" altLang="zh-CN" sz="2400" dirty="0"/>
              <a:t> export ORAENV_ASK=NO </a:t>
            </a:r>
          </a:p>
          <a:p>
            <a:pPr marL="0" indent="0">
              <a:buNone/>
            </a:pPr>
            <a:r>
              <a:rPr lang="en-US" altLang="zh-CN" sz="2400" dirty="0"/>
              <a:t> .   /opt/oracle/product/18c/</a:t>
            </a:r>
            <a:r>
              <a:rPr lang="en-US" altLang="zh-CN" sz="2400" dirty="0" err="1"/>
              <a:t>dbhomeXE</a:t>
            </a:r>
            <a:r>
              <a:rPr lang="en-US" altLang="zh-CN" sz="2400" dirty="0"/>
              <a:t>/bin/</a:t>
            </a:r>
            <a:r>
              <a:rPr lang="en-US" altLang="zh-CN" sz="2400" dirty="0" err="1"/>
              <a:t>oraenv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3200" dirty="0"/>
          </a:p>
          <a:p>
            <a:pPr marL="0" indent="0">
              <a:buNone/>
            </a:pPr>
            <a:r>
              <a:rPr lang="en-US" altLang="zh-CN" sz="3200" dirty="0"/>
              <a:t>8.</a:t>
            </a:r>
            <a:r>
              <a:rPr lang="zh-CN" altLang="en-US" sz="3200" dirty="0"/>
              <a:t>本地输入 </a:t>
            </a:r>
            <a:r>
              <a:rPr lang="en-US" altLang="zh-CN" sz="3200" dirty="0" err="1"/>
              <a:t>sqlplus</a:t>
            </a:r>
            <a:r>
              <a:rPr lang="en-US" altLang="zh-CN" sz="3200" dirty="0"/>
              <a:t> sys/12345678 as </a:t>
            </a:r>
            <a:r>
              <a:rPr lang="en-US" altLang="zh-CN" sz="3200" dirty="0" err="1"/>
              <a:t>sysdba</a:t>
            </a:r>
            <a:r>
              <a:rPr lang="zh-CN" altLang="en-US" sz="3200" dirty="0"/>
              <a:t>可以连接数据库</a:t>
            </a:r>
            <a:endParaRPr lang="en-US" altLang="zh-CN" sz="3200" dirty="0"/>
          </a:p>
          <a:p>
            <a:pPr marL="0" indent="0">
              <a:buNone/>
            </a:pPr>
            <a:endParaRPr lang="zh-CN" alt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186761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0737B49-CF62-567D-5C52-2E0C91D4A9D2}"/>
              </a:ext>
            </a:extLst>
          </p:cNvPr>
          <p:cNvSpPr txBox="1"/>
          <p:nvPr/>
        </p:nvSpPr>
        <p:spPr>
          <a:xfrm>
            <a:off x="192947" y="926424"/>
            <a:ext cx="35988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9.Sqlplus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工具的简单使用，确认系统是否安装成功</a:t>
            </a:r>
          </a:p>
        </p:txBody>
      </p:sp>
      <p:sp>
        <p:nvSpPr>
          <p:cNvPr id="5" name="MH_Entry_1">
            <a:extLst>
              <a:ext uri="{FF2B5EF4-FFF2-40B4-BE49-F238E27FC236}">
                <a16:creationId xmlns:a16="http://schemas.microsoft.com/office/drawing/2014/main" id="{E36F8FCF-7475-4BF0-9D38-41688D02270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2550" y="57150"/>
            <a:ext cx="6655601" cy="79216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Centos7</a:t>
            </a:r>
            <a:r>
              <a:rPr lang="zh-CN" altLang="en-US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  <a:r>
              <a:rPr lang="en-US" altLang="zh-CN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-oracle18c-xe</a:t>
            </a:r>
            <a:r>
              <a:rPr lang="zh-CN" altLang="en-US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版本安装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F7C82F2-7946-11E6-CF0E-B6CF5EB2AB77}"/>
              </a:ext>
            </a:extLst>
          </p:cNvPr>
          <p:cNvSpPr/>
          <p:nvPr/>
        </p:nvSpPr>
        <p:spPr>
          <a:xfrm>
            <a:off x="4064464" y="1162008"/>
            <a:ext cx="7934589" cy="5420729"/>
          </a:xfrm>
          <a:prstGeom prst="rect">
            <a:avLst/>
          </a:prstGeom>
          <a:solidFill>
            <a:schemeClr val="accent5">
              <a:lumMod val="75000"/>
            </a:schemeClr>
          </a:solidFill>
          <a:ln w="508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[</a:t>
            </a:r>
            <a:r>
              <a:rPr lang="en-US" altLang="zh-CN" sz="2400" dirty="0" err="1"/>
              <a:t>root@gaobaiyang</a:t>
            </a:r>
            <a:r>
              <a:rPr lang="en-US" altLang="zh-CN" sz="2400" dirty="0"/>
              <a:t> ~]# </a:t>
            </a:r>
            <a:r>
              <a:rPr lang="en-US" altLang="zh-CN" sz="2800" b="1" dirty="0" err="1">
                <a:solidFill>
                  <a:srgbClr val="FFFF00"/>
                </a:solidFill>
              </a:rPr>
              <a:t>sqlplus</a:t>
            </a:r>
            <a:r>
              <a:rPr lang="en-US" altLang="zh-CN" sz="2800" b="1" dirty="0">
                <a:solidFill>
                  <a:srgbClr val="FFFF00"/>
                </a:solidFill>
              </a:rPr>
              <a:t> sys/12345678 as </a:t>
            </a:r>
            <a:r>
              <a:rPr lang="en-US" altLang="zh-CN" sz="2800" b="1" dirty="0" err="1">
                <a:solidFill>
                  <a:srgbClr val="FFFF00"/>
                </a:solidFill>
              </a:rPr>
              <a:t>sysdba</a:t>
            </a:r>
            <a:endParaRPr lang="en-US" altLang="zh-CN" sz="2400" b="1" dirty="0">
              <a:solidFill>
                <a:srgbClr val="FFFF00"/>
              </a:solidFill>
            </a:endParaRPr>
          </a:p>
          <a:p>
            <a:r>
              <a:rPr lang="en-US" altLang="zh-CN" sz="2400" dirty="0"/>
              <a:t>#</a:t>
            </a:r>
            <a:r>
              <a:rPr lang="zh-CN" altLang="en-US" sz="2400" dirty="0"/>
              <a:t>省略</a:t>
            </a:r>
            <a:endParaRPr lang="en-US" altLang="zh-CN" sz="2400" dirty="0"/>
          </a:p>
          <a:p>
            <a:r>
              <a:rPr lang="en-US" altLang="zh-CN" sz="2400" dirty="0"/>
              <a:t>SQL&gt; </a:t>
            </a:r>
            <a:r>
              <a:rPr lang="en-US" altLang="zh-CN" sz="2800" b="1" dirty="0">
                <a:solidFill>
                  <a:srgbClr val="FFFF00"/>
                </a:solidFill>
              </a:rPr>
              <a:t>show user;</a:t>
            </a:r>
          </a:p>
          <a:p>
            <a:r>
              <a:rPr lang="en-US" altLang="zh-CN" sz="2400" dirty="0"/>
              <a:t>USER ? "SYS"</a:t>
            </a:r>
          </a:p>
          <a:p>
            <a:r>
              <a:rPr lang="en-US" altLang="zh-CN" sz="2400" dirty="0"/>
              <a:t>SQL&gt; </a:t>
            </a:r>
            <a:r>
              <a:rPr lang="en-US" altLang="zh-CN" sz="2800" b="1" dirty="0">
                <a:solidFill>
                  <a:srgbClr val="FFFF00"/>
                </a:solidFill>
              </a:rPr>
              <a:t>select distinct username from ALL_USERS;</a:t>
            </a:r>
          </a:p>
          <a:p>
            <a:r>
              <a:rPr lang="en-US" altLang="zh-CN" sz="2400" dirty="0"/>
              <a:t>USERNAME</a:t>
            </a:r>
          </a:p>
          <a:p>
            <a:r>
              <a:rPr lang="en-US" altLang="zh-CN" sz="2400" dirty="0"/>
              <a:t>--------------------------------------------------------------------------------</a:t>
            </a:r>
          </a:p>
          <a:p>
            <a:r>
              <a:rPr lang="en-US" altLang="zh-CN" sz="2400" dirty="0"/>
              <a:t>SYS</a:t>
            </a:r>
          </a:p>
          <a:p>
            <a:r>
              <a:rPr lang="en-US" altLang="zh-CN" sz="2400" dirty="0"/>
              <a:t>AUDSYS</a:t>
            </a:r>
          </a:p>
          <a:p>
            <a:r>
              <a:rPr lang="en-US" altLang="zh-CN" sz="2400" dirty="0"/>
              <a:t>SYSTEM</a:t>
            </a:r>
          </a:p>
          <a:p>
            <a:r>
              <a:rPr lang="en-US" altLang="zh-CN" sz="2400" dirty="0"/>
              <a:t>C##LXH</a:t>
            </a:r>
          </a:p>
          <a:p>
            <a:r>
              <a:rPr lang="en-US" altLang="zh-CN" sz="2400" dirty="0"/>
              <a:t>#</a:t>
            </a:r>
            <a:r>
              <a:rPr lang="zh-CN" altLang="en-US" sz="2400" dirty="0"/>
              <a:t>省略</a:t>
            </a:r>
            <a:endParaRPr lang="en-US" altLang="zh-CN" sz="2400" dirty="0"/>
          </a:p>
          <a:p>
            <a:r>
              <a:rPr lang="en-US" altLang="zh-CN" sz="2400" dirty="0"/>
              <a:t>??? 36 ??</a:t>
            </a:r>
          </a:p>
          <a:p>
            <a:r>
              <a:rPr lang="en-US" altLang="zh-CN" sz="2400" dirty="0"/>
              <a:t>SQL&gt; </a:t>
            </a:r>
            <a:r>
              <a:rPr lang="en-US" altLang="zh-CN" sz="2400" b="1" dirty="0">
                <a:solidFill>
                  <a:srgbClr val="FFFF00"/>
                </a:solidFill>
              </a:rPr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17839366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BE6C6BF-58D3-C461-4A4D-DF9316A0896A}"/>
              </a:ext>
            </a:extLst>
          </p:cNvPr>
          <p:cNvGrpSpPr/>
          <p:nvPr/>
        </p:nvGrpSpPr>
        <p:grpSpPr>
          <a:xfrm>
            <a:off x="3605213" y="88900"/>
            <a:ext cx="6262687" cy="792163"/>
            <a:chOff x="3605213" y="88900"/>
            <a:chExt cx="6262687" cy="792163"/>
          </a:xfrm>
        </p:grpSpPr>
        <p:sp>
          <p:nvSpPr>
            <p:cNvPr id="3" name="MH_Number_1">
              <a:extLst>
                <a:ext uri="{FF2B5EF4-FFF2-40B4-BE49-F238E27FC236}">
                  <a16:creationId xmlns:a16="http://schemas.microsoft.com/office/drawing/2014/main" id="{09ABAA3F-EBB1-7355-0BC6-35227D26FBBB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3605213" y="88900"/>
              <a:ext cx="928687" cy="7921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6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" name="MH_Entry_1">
              <a:extLst>
                <a:ext uri="{FF2B5EF4-FFF2-40B4-BE49-F238E27FC236}">
                  <a16:creationId xmlns:a16="http://schemas.microsoft.com/office/drawing/2014/main" id="{BDF3357A-2DA9-CDAE-17F7-AACACF9381C7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981574" y="88900"/>
              <a:ext cx="4886326" cy="79216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925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spc="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使用工具连接</a:t>
              </a:r>
              <a:r>
                <a:rPr lang="en-US" altLang="zh-CN" sz="2800" b="1" spc="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oracle-</a:t>
              </a:r>
              <a:r>
                <a:rPr lang="en-US" altLang="zh-CN" sz="2800" b="1" spc="200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linux</a:t>
              </a:r>
              <a:endParaRPr lang="zh-CN" altLang="en-US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F8DD1448-F62D-62CD-BEBE-DBD3559FF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7910" y="158707"/>
            <a:ext cx="1302417" cy="144471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F6275D9-DC23-D426-6A62-D7774C09727F}"/>
              </a:ext>
            </a:extLst>
          </p:cNvPr>
          <p:cNvSpPr txBox="1"/>
          <p:nvPr/>
        </p:nvSpPr>
        <p:spPr>
          <a:xfrm>
            <a:off x="259671" y="1142545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使用</a:t>
            </a:r>
            <a:r>
              <a:rPr lang="en-US" altLang="zh-CN" sz="2800" b="1" dirty="0" err="1"/>
              <a:t>Dbeaver</a:t>
            </a:r>
            <a:r>
              <a:rPr lang="zh-CN" altLang="en-US" sz="2800" dirty="0"/>
              <a:t>连接使用数据库</a:t>
            </a:r>
            <a:endParaRPr lang="en-US" altLang="zh-CN" sz="28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2632619-CE59-4962-EC6C-66C67867F9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683" y="1784264"/>
            <a:ext cx="10650436" cy="476316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01E2667-6A2A-9070-F62D-DD7E3126268A}"/>
              </a:ext>
            </a:extLst>
          </p:cNvPr>
          <p:cNvSpPr/>
          <p:nvPr/>
        </p:nvSpPr>
        <p:spPr>
          <a:xfrm>
            <a:off x="1544715" y="5069150"/>
            <a:ext cx="1748901" cy="4527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381D20E-C1D6-94C3-05F6-1CCCEB907342}"/>
              </a:ext>
            </a:extLst>
          </p:cNvPr>
          <p:cNvSpPr/>
          <p:nvPr/>
        </p:nvSpPr>
        <p:spPr>
          <a:xfrm>
            <a:off x="1544715" y="5566429"/>
            <a:ext cx="1748901" cy="4527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20146E-6CAC-DC4E-BD9A-AD06181975E1}"/>
              </a:ext>
            </a:extLst>
          </p:cNvPr>
          <p:cNvSpPr txBox="1"/>
          <p:nvPr/>
        </p:nvSpPr>
        <p:spPr>
          <a:xfrm>
            <a:off x="3444536" y="4950651"/>
            <a:ext cx="7377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highlight>
                  <a:srgbClr val="FFFF00"/>
                </a:highlight>
              </a:rPr>
              <a:t>修改为主机</a:t>
            </a:r>
            <a:r>
              <a:rPr lang="en-US" altLang="zh-CN" sz="2800" dirty="0" err="1">
                <a:highlight>
                  <a:srgbClr val="FFFF00"/>
                </a:highlight>
              </a:rPr>
              <a:t>ip</a:t>
            </a:r>
            <a:r>
              <a:rPr lang="zh-CN" altLang="en-US" sz="2800" dirty="0">
                <a:highlight>
                  <a:srgbClr val="FFFF00"/>
                </a:highlight>
              </a:rPr>
              <a:t>，例如我的是 </a:t>
            </a:r>
            <a:r>
              <a:rPr lang="en-US" altLang="zh-CN" sz="2800" dirty="0">
                <a:highlight>
                  <a:srgbClr val="FFFF00"/>
                </a:highlight>
              </a:rPr>
              <a:t>192.168.186.128</a:t>
            </a:r>
            <a:endParaRPr lang="zh-CN" altLang="en-US" sz="2800" dirty="0">
              <a:highlight>
                <a:srgbClr val="FFFF00"/>
              </a:highlight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CE18906-FC30-C558-77A4-6A1A7321F972}"/>
              </a:ext>
            </a:extLst>
          </p:cNvPr>
          <p:cNvSpPr txBox="1"/>
          <p:nvPr/>
        </p:nvSpPr>
        <p:spPr>
          <a:xfrm>
            <a:off x="3346156" y="5572443"/>
            <a:ext cx="7377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highlight>
                  <a:srgbClr val="FFFF00"/>
                </a:highlight>
              </a:rPr>
              <a:t>修改为</a:t>
            </a:r>
            <a:r>
              <a:rPr lang="en-US" altLang="zh-CN" sz="2800" dirty="0">
                <a:highlight>
                  <a:srgbClr val="FFFF00"/>
                </a:highlight>
              </a:rPr>
              <a:t>XE</a:t>
            </a:r>
            <a:endParaRPr lang="zh-CN" altLang="en-US" sz="28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500144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7FAAA2-3AA3-D2AD-807D-67B2269024EE}"/>
              </a:ext>
            </a:extLst>
          </p:cNvPr>
          <p:cNvSpPr txBox="1">
            <a:spLocks/>
          </p:cNvSpPr>
          <p:nvPr/>
        </p:nvSpPr>
        <p:spPr>
          <a:xfrm>
            <a:off x="0" y="1065733"/>
            <a:ext cx="6223246" cy="16242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/>
              <a:t>原因</a:t>
            </a:r>
            <a:r>
              <a:rPr lang="en-US" altLang="zh-CN" b="1" dirty="0"/>
              <a:t>1</a:t>
            </a:r>
            <a:r>
              <a:rPr lang="zh-CN" altLang="en-US" dirty="0"/>
              <a:t>：防火墙拦截，需要关闭防火墙  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i="1" dirty="0" err="1"/>
              <a:t>systemctl</a:t>
            </a:r>
            <a:r>
              <a:rPr lang="en-US" altLang="zh-CN" sz="2400" i="1" dirty="0"/>
              <a:t> stop </a:t>
            </a:r>
            <a:r>
              <a:rPr lang="en-US" altLang="zh-CN" sz="2400" i="1" dirty="0" err="1"/>
              <a:t>firewalld</a:t>
            </a:r>
            <a:endParaRPr lang="en-US" altLang="zh-CN" sz="2400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i="1" dirty="0" err="1"/>
              <a:t>systemctl</a:t>
            </a:r>
            <a:r>
              <a:rPr lang="en-US" altLang="zh-CN" sz="2400" i="1" dirty="0"/>
              <a:t> disable </a:t>
            </a:r>
            <a:r>
              <a:rPr lang="en-US" altLang="zh-CN" sz="2400" i="1" dirty="0" err="1"/>
              <a:t>firewalld</a:t>
            </a:r>
            <a:endParaRPr lang="en-US" altLang="zh-CN" sz="2400" i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43FEA9-A064-C987-BDF5-9C01E7BB0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7228"/>
            <a:ext cx="5554190" cy="302081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0837594-4F91-FFA9-6246-BC362BA6468B}"/>
              </a:ext>
            </a:extLst>
          </p:cNvPr>
          <p:cNvSpPr txBox="1"/>
          <p:nvPr/>
        </p:nvSpPr>
        <p:spPr>
          <a:xfrm>
            <a:off x="932156" y="266330"/>
            <a:ext cx="46430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zh-CN" altLang="en-US" sz="4000" b="1" dirty="0"/>
              <a:t>连接失败，报错：</a:t>
            </a:r>
            <a:endParaRPr lang="en-US" altLang="zh-CN" sz="40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63A4BA7-7EA5-10BC-92B5-C08FBFF268C3}"/>
              </a:ext>
            </a:extLst>
          </p:cNvPr>
          <p:cNvSpPr txBox="1"/>
          <p:nvPr/>
        </p:nvSpPr>
        <p:spPr>
          <a:xfrm>
            <a:off x="79898" y="2858608"/>
            <a:ext cx="761704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800" b="1" dirty="0"/>
              <a:t>原因</a:t>
            </a:r>
            <a:r>
              <a:rPr lang="en-US" altLang="zh-CN" sz="2800" b="1" dirty="0"/>
              <a:t>2</a:t>
            </a:r>
            <a:r>
              <a:rPr lang="zh-CN" altLang="en-US" sz="2800" dirty="0"/>
              <a:t>：主机名字设置问题，请确保下列文件中的主机名字都是一致的，</a:t>
            </a:r>
            <a:endParaRPr lang="en-US" altLang="zh-CN" sz="2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800" dirty="0"/>
              <a:t>1./opt/oracle/product/18c/</a:t>
            </a:r>
            <a:r>
              <a:rPr lang="en-US" altLang="zh-CN" sz="2800" dirty="0" err="1"/>
              <a:t>dbhomeXE</a:t>
            </a:r>
            <a:r>
              <a:rPr lang="en-US" altLang="zh-CN" sz="2800" dirty="0"/>
              <a:t>/network/admin/</a:t>
            </a:r>
            <a:r>
              <a:rPr lang="en-US" altLang="zh-CN" sz="2800" dirty="0" err="1"/>
              <a:t>listener.ora</a:t>
            </a:r>
            <a:endParaRPr lang="en-US" altLang="zh-CN" sz="2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800" dirty="0"/>
              <a:t>2./opt/oracle/product/18c/</a:t>
            </a:r>
            <a:r>
              <a:rPr lang="en-US" altLang="zh-CN" sz="2800" dirty="0" err="1"/>
              <a:t>dbhomeXE</a:t>
            </a:r>
            <a:r>
              <a:rPr lang="en-US" altLang="zh-CN" sz="2800" dirty="0"/>
              <a:t>/network/admin/</a:t>
            </a:r>
            <a:r>
              <a:rPr lang="en-US" altLang="zh-CN" sz="2800" dirty="0" err="1"/>
              <a:t>tnsnames.ora</a:t>
            </a:r>
            <a:endParaRPr lang="en-US" altLang="zh-CN" sz="2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800" dirty="0"/>
              <a:t>3./</a:t>
            </a:r>
            <a:r>
              <a:rPr lang="en-US" altLang="zh-CN" sz="2800" dirty="0" err="1"/>
              <a:t>etc</a:t>
            </a:r>
            <a:r>
              <a:rPr lang="en-US" altLang="zh-CN" sz="2800" dirty="0"/>
              <a:t>/hosts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800" dirty="0"/>
              <a:t>4./</a:t>
            </a:r>
            <a:r>
              <a:rPr lang="en-US" altLang="zh-CN" sz="2800" dirty="0" err="1"/>
              <a:t>etc</a:t>
            </a:r>
            <a:r>
              <a:rPr lang="en-US" altLang="zh-CN" sz="2800" dirty="0"/>
              <a:t>/hostname</a:t>
            </a:r>
            <a:endParaRPr lang="zh-CN" altLang="en-US" sz="2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476B76-E344-B0B4-EE23-E21FEA814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043" y="917366"/>
            <a:ext cx="6703147" cy="579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23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BE6C6BF-58D3-C461-4A4D-DF9316A0896A}"/>
              </a:ext>
            </a:extLst>
          </p:cNvPr>
          <p:cNvGrpSpPr/>
          <p:nvPr/>
        </p:nvGrpSpPr>
        <p:grpSpPr>
          <a:xfrm>
            <a:off x="3605213" y="88900"/>
            <a:ext cx="6262687" cy="792163"/>
            <a:chOff x="3605213" y="88900"/>
            <a:chExt cx="6262687" cy="792163"/>
          </a:xfrm>
        </p:grpSpPr>
        <p:sp>
          <p:nvSpPr>
            <p:cNvPr id="3" name="MH_Number_1">
              <a:extLst>
                <a:ext uri="{FF2B5EF4-FFF2-40B4-BE49-F238E27FC236}">
                  <a16:creationId xmlns:a16="http://schemas.microsoft.com/office/drawing/2014/main" id="{09ABAA3F-EBB1-7355-0BC6-35227D26FBBB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3605213" y="88900"/>
              <a:ext cx="928687" cy="7921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7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" name="MH_Entry_1">
              <a:extLst>
                <a:ext uri="{FF2B5EF4-FFF2-40B4-BE49-F238E27FC236}">
                  <a16:creationId xmlns:a16="http://schemas.microsoft.com/office/drawing/2014/main" id="{BDF3357A-2DA9-CDAE-17F7-AACACF9381C7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981574" y="88900"/>
              <a:ext cx="4886326" cy="79216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spc="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启动和关闭</a:t>
              </a:r>
              <a:r>
                <a:rPr lang="en-US" altLang="zh-CN" sz="2800" b="1" spc="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oracle</a:t>
              </a:r>
              <a:endParaRPr lang="zh-CN" altLang="en-US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0FC28BC8-3AE4-42BD-B884-FF661527D55A}"/>
              </a:ext>
            </a:extLst>
          </p:cNvPr>
          <p:cNvSpPr txBox="1"/>
          <p:nvPr/>
        </p:nvSpPr>
        <p:spPr>
          <a:xfrm>
            <a:off x="310718" y="1136342"/>
            <a:ext cx="1173628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1.</a:t>
            </a:r>
            <a:r>
              <a:rPr lang="zh-CN" altLang="en-US" sz="3200" dirty="0"/>
              <a:t>查看</a:t>
            </a:r>
            <a:r>
              <a:rPr lang="en-US" altLang="zh-CN" sz="3200" dirty="0"/>
              <a:t>Oracle</a:t>
            </a:r>
            <a:r>
              <a:rPr lang="zh-CN" altLang="en-US" sz="3200" dirty="0"/>
              <a:t>服务是否启动？    输入命令  </a:t>
            </a:r>
            <a:r>
              <a:rPr lang="en-US" altLang="zh-CN" sz="3200" dirty="0" err="1"/>
              <a:t>lsnrctl</a:t>
            </a:r>
            <a:r>
              <a:rPr lang="en-US" altLang="zh-CN" sz="3200" dirty="0"/>
              <a:t> status</a:t>
            </a:r>
          </a:p>
          <a:p>
            <a:r>
              <a:rPr lang="en-US" altLang="zh-CN" sz="3200" dirty="0"/>
              <a:t>2.</a:t>
            </a:r>
            <a:r>
              <a:rPr lang="zh-CN" altLang="en-US" sz="3200" dirty="0"/>
              <a:t>查看</a:t>
            </a:r>
            <a:r>
              <a:rPr lang="en-US" altLang="zh-CN" sz="3200" dirty="0"/>
              <a:t>Oracle</a:t>
            </a:r>
            <a:r>
              <a:rPr lang="zh-CN" altLang="en-US" sz="3200" dirty="0"/>
              <a:t>服务是否启动？ 输入命令  </a:t>
            </a:r>
            <a:r>
              <a:rPr lang="en-US" altLang="zh-CN" sz="3200" dirty="0" err="1"/>
              <a:t>ps</a:t>
            </a:r>
            <a:r>
              <a:rPr lang="en-US" altLang="zh-CN" sz="3200" dirty="0"/>
              <a:t> </a:t>
            </a:r>
            <a:r>
              <a:rPr lang="en-US" altLang="zh-CN" sz="3200" dirty="0" err="1"/>
              <a:t>aux|grep</a:t>
            </a:r>
            <a:r>
              <a:rPr lang="en-US" altLang="zh-CN" sz="3200" dirty="0"/>
              <a:t> oracle </a:t>
            </a:r>
            <a:r>
              <a:rPr lang="zh-CN" altLang="en-US" sz="3200" dirty="0"/>
              <a:t>查看相关进程</a:t>
            </a:r>
            <a:endParaRPr lang="en-US" altLang="zh-CN" sz="3200" dirty="0"/>
          </a:p>
          <a:p>
            <a:r>
              <a:rPr lang="en-US" altLang="zh-CN" sz="3200" dirty="0"/>
              <a:t>3.</a:t>
            </a:r>
            <a:r>
              <a:rPr lang="zh-CN" altLang="en-US" sz="3200" dirty="0"/>
              <a:t>启动</a:t>
            </a:r>
            <a:r>
              <a:rPr lang="en-US" altLang="zh-CN" sz="3200" dirty="0"/>
              <a:t>oracle</a:t>
            </a:r>
          </a:p>
          <a:p>
            <a:r>
              <a:rPr lang="fr-FR" altLang="zh-CN" sz="3200" dirty="0"/>
              <a:t># /etc/init.d/oracle-xe-18c start</a:t>
            </a:r>
            <a:endParaRPr lang="en-US" altLang="zh-CN" sz="3200" dirty="0"/>
          </a:p>
          <a:p>
            <a:r>
              <a:rPr lang="fr-FR" altLang="zh-CN" sz="3200" dirty="0"/>
              <a:t># /etc/init.d/oracle-xe-18c stop</a:t>
            </a:r>
            <a:endParaRPr lang="en-US" altLang="zh-CN" sz="3200" dirty="0"/>
          </a:p>
          <a:p>
            <a:r>
              <a:rPr lang="fr-FR" altLang="zh-CN" sz="3200" dirty="0"/>
              <a:t># /etc/init.d/oracle-xe-18c restart</a:t>
            </a:r>
            <a:endParaRPr lang="en-US" altLang="zh-CN" sz="3200" dirty="0"/>
          </a:p>
          <a:p>
            <a:r>
              <a:rPr lang="en-US" altLang="zh-CN" sz="3200" dirty="0"/>
              <a:t>4.Oracle</a:t>
            </a:r>
            <a:r>
              <a:rPr lang="zh-CN" altLang="en-US" sz="3200" dirty="0"/>
              <a:t>在前面的安装时默认是开机启动，如果被你不小心管理，使用下属命令设置开机自启动</a:t>
            </a:r>
            <a:endParaRPr lang="en-US" altLang="zh-CN" sz="3200" dirty="0"/>
          </a:p>
          <a:p>
            <a:r>
              <a:rPr lang="en-US" altLang="zh-CN" sz="3200" dirty="0"/>
              <a:t># </a:t>
            </a:r>
            <a:r>
              <a:rPr lang="en-US" altLang="zh-CN" sz="3200" dirty="0" err="1"/>
              <a:t>systemctl</a:t>
            </a:r>
            <a:r>
              <a:rPr lang="en-US" altLang="zh-CN" sz="3200" dirty="0"/>
              <a:t> daemon-reload</a:t>
            </a:r>
          </a:p>
          <a:p>
            <a:r>
              <a:rPr lang="en-US" altLang="zh-CN" sz="3200" dirty="0"/>
              <a:t># </a:t>
            </a:r>
            <a:r>
              <a:rPr lang="en-US" altLang="zh-CN" sz="3200" dirty="0" err="1"/>
              <a:t>systemctl</a:t>
            </a:r>
            <a:r>
              <a:rPr lang="en-US" altLang="zh-CN" sz="3200" dirty="0"/>
              <a:t> enable oracle-xe-18c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958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31A1ED8-93BB-78D6-A68A-FF2B530E7E7C}"/>
              </a:ext>
            </a:extLst>
          </p:cNvPr>
          <p:cNvGrpSpPr/>
          <p:nvPr/>
        </p:nvGrpSpPr>
        <p:grpSpPr>
          <a:xfrm>
            <a:off x="3605214" y="88900"/>
            <a:ext cx="3550188" cy="792163"/>
            <a:chOff x="3605213" y="88900"/>
            <a:chExt cx="3710847" cy="792163"/>
          </a:xfrm>
        </p:grpSpPr>
        <p:sp>
          <p:nvSpPr>
            <p:cNvPr id="3" name="MH_Number_1">
              <a:extLst>
                <a:ext uri="{FF2B5EF4-FFF2-40B4-BE49-F238E27FC236}">
                  <a16:creationId xmlns:a16="http://schemas.microsoft.com/office/drawing/2014/main" id="{71B3124C-6F35-D3F5-15CF-327F27208CCB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3605213" y="88900"/>
              <a:ext cx="928687" cy="7921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8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" name="MH_Entry_1">
              <a:extLst>
                <a:ext uri="{FF2B5EF4-FFF2-40B4-BE49-F238E27FC236}">
                  <a16:creationId xmlns:a16="http://schemas.microsoft.com/office/drawing/2014/main" id="{EB8F6547-0707-FA21-5F23-003176E500B8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981574" y="88900"/>
              <a:ext cx="2334486" cy="79216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spc="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</a:t>
              </a: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2305E538-C070-412F-C1C9-5DDAA005C134}"/>
              </a:ext>
            </a:extLst>
          </p:cNvPr>
          <p:cNvSpPr txBox="1"/>
          <p:nvPr/>
        </p:nvSpPr>
        <p:spPr>
          <a:xfrm>
            <a:off x="292963" y="1020932"/>
            <a:ext cx="1111484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CN" sz="2800" b="1" i="0" dirty="0">
                <a:effectLst/>
                <a:latin typeface="DM Sans" pitchFamily="2" charset="0"/>
              </a:rPr>
              <a:t>SYS</a:t>
            </a:r>
            <a:r>
              <a:rPr lang="zh-CN" altLang="en-US" sz="2800" b="1" i="0" dirty="0">
                <a:effectLst/>
                <a:latin typeface="DM Sans" pitchFamily="2" charset="0"/>
              </a:rPr>
              <a:t>用户</a:t>
            </a:r>
            <a:r>
              <a:rPr lang="zh-CN" altLang="en-US" sz="2800" b="0" i="0" dirty="0">
                <a:effectLst/>
                <a:latin typeface="DM Sans" pitchFamily="2" charset="0"/>
              </a:rPr>
              <a:t>：</a:t>
            </a:r>
            <a:r>
              <a:rPr lang="en-US" altLang="zh-CN" sz="2800" b="0" i="0" dirty="0">
                <a:effectLst/>
                <a:latin typeface="DM Sans" pitchFamily="2" charset="0"/>
              </a:rPr>
              <a:t>SYS</a:t>
            </a:r>
            <a:r>
              <a:rPr lang="zh-CN" altLang="en-US" sz="2800" b="0" i="0" dirty="0">
                <a:effectLst/>
                <a:latin typeface="DM Sans" pitchFamily="2" charset="0"/>
              </a:rPr>
              <a:t>用户是</a:t>
            </a:r>
            <a:r>
              <a:rPr lang="en-US" altLang="zh-CN" sz="2800" b="0" i="0" dirty="0">
                <a:effectLst/>
                <a:latin typeface="DM Sans" pitchFamily="2" charset="0"/>
              </a:rPr>
              <a:t>Oracle</a:t>
            </a:r>
            <a:r>
              <a:rPr lang="zh-CN" altLang="en-US" sz="2800" b="0" i="0" dirty="0">
                <a:effectLst/>
                <a:latin typeface="DM Sans" pitchFamily="2" charset="0"/>
              </a:rPr>
              <a:t>数据库中最高权限的内置用户之一，具有超级用户权限，用于管理数据库的核心功能和对象。</a:t>
            </a:r>
            <a:r>
              <a:rPr lang="en-US" altLang="zh-CN" sz="2800" b="0" i="0" dirty="0">
                <a:effectLst/>
                <a:latin typeface="DM Sans" pitchFamily="2" charset="0"/>
              </a:rPr>
              <a:t>SYS</a:t>
            </a:r>
            <a:r>
              <a:rPr lang="zh-CN" altLang="en-US" sz="2800" b="0" i="0" dirty="0">
                <a:effectLst/>
                <a:latin typeface="DM Sans" pitchFamily="2" charset="0"/>
              </a:rPr>
              <a:t>用户拥有对数据字典和系统元数据的完全访问权限，可以执行系统级别的管理任务，如创建数据库对象、授权、备份恢复等。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2800" b="1" i="0" dirty="0">
                <a:effectLst/>
                <a:latin typeface="DM Sans" pitchFamily="2" charset="0"/>
              </a:rPr>
              <a:t>SYSTEM</a:t>
            </a:r>
            <a:r>
              <a:rPr lang="zh-CN" altLang="en-US" sz="2800" b="1" i="0" dirty="0">
                <a:effectLst/>
                <a:latin typeface="DM Sans" pitchFamily="2" charset="0"/>
              </a:rPr>
              <a:t>用户</a:t>
            </a:r>
            <a:r>
              <a:rPr lang="zh-CN" altLang="en-US" sz="2800" b="0" i="0" dirty="0">
                <a:effectLst/>
                <a:latin typeface="DM Sans" pitchFamily="2" charset="0"/>
              </a:rPr>
              <a:t>：</a:t>
            </a:r>
            <a:r>
              <a:rPr lang="en-US" altLang="zh-CN" sz="2800" b="0" i="0" dirty="0">
                <a:effectLst/>
                <a:latin typeface="DM Sans" pitchFamily="2" charset="0"/>
              </a:rPr>
              <a:t>SYSTEM</a:t>
            </a:r>
            <a:r>
              <a:rPr lang="zh-CN" altLang="en-US" sz="2800" b="0" i="0" dirty="0">
                <a:effectLst/>
                <a:latin typeface="DM Sans" pitchFamily="2" charset="0"/>
              </a:rPr>
              <a:t>用户也是一个内置用户，与</a:t>
            </a:r>
            <a:r>
              <a:rPr lang="en-US" altLang="zh-CN" sz="2800" b="0" i="0" dirty="0">
                <a:effectLst/>
                <a:latin typeface="DM Sans" pitchFamily="2" charset="0"/>
              </a:rPr>
              <a:t>SYS</a:t>
            </a:r>
            <a:r>
              <a:rPr lang="zh-CN" altLang="en-US" sz="2800" b="0" i="0" dirty="0">
                <a:effectLst/>
                <a:latin typeface="DM Sans" pitchFamily="2" charset="0"/>
              </a:rPr>
              <a:t>用户类似，但权限较低。</a:t>
            </a:r>
            <a:r>
              <a:rPr lang="en-US" altLang="zh-CN" sz="2800" b="0" i="0" dirty="0">
                <a:effectLst/>
                <a:latin typeface="DM Sans" pitchFamily="2" charset="0"/>
              </a:rPr>
              <a:t>SYSTEM</a:t>
            </a:r>
            <a:r>
              <a:rPr lang="zh-CN" altLang="en-US" sz="2800" b="0" i="0" dirty="0">
                <a:effectLst/>
                <a:latin typeface="DM Sans" pitchFamily="2" charset="0"/>
              </a:rPr>
              <a:t>用户通常用于执行数据库管理员的日常任务，如管理表空间、用户管理以及安全性管理等。可以认为</a:t>
            </a:r>
            <a:r>
              <a:rPr lang="en-US" altLang="zh-CN" sz="2800" b="0" i="0" dirty="0">
                <a:effectLst/>
                <a:latin typeface="DM Sans" pitchFamily="2" charset="0"/>
              </a:rPr>
              <a:t>SYSTEM</a:t>
            </a:r>
            <a:r>
              <a:rPr lang="zh-CN" altLang="en-US" sz="2800" b="0" i="0" dirty="0">
                <a:effectLst/>
                <a:latin typeface="DM Sans" pitchFamily="2" charset="0"/>
              </a:rPr>
              <a:t>用户是数据库管理员的辅助账户。</a:t>
            </a:r>
            <a:endParaRPr lang="en-US" altLang="zh-CN" sz="2800" b="0" i="0" dirty="0">
              <a:effectLst/>
              <a:latin typeface="DM Sans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DM Sans" pitchFamily="2" charset="0"/>
              </a:rPr>
              <a:t>oracle </a:t>
            </a:r>
            <a:r>
              <a:rPr lang="en-US" altLang="zh-CN" sz="2800" b="1" dirty="0" err="1">
                <a:latin typeface="DM Sans" pitchFamily="2" charset="0"/>
              </a:rPr>
              <a:t>xe</a:t>
            </a:r>
            <a:r>
              <a:rPr lang="zh-CN" altLang="en-US" sz="2800" b="1" dirty="0">
                <a:latin typeface="DM Sans" pitchFamily="2" charset="0"/>
              </a:rPr>
              <a:t>版本没有</a:t>
            </a:r>
            <a:r>
              <a:rPr lang="en-US" altLang="zh-CN" sz="2800" b="1" dirty="0" err="1">
                <a:latin typeface="DM Sans" pitchFamily="2" charset="0"/>
              </a:rPr>
              <a:t>scott</a:t>
            </a:r>
            <a:r>
              <a:rPr lang="zh-CN" altLang="en-US" sz="2800" b="1" dirty="0">
                <a:latin typeface="DM Sans" pitchFamily="2" charset="0"/>
              </a:rPr>
              <a:t>用户。</a:t>
            </a:r>
            <a:r>
              <a:rPr lang="en-US" altLang="zh-CN" sz="2800" b="1" dirty="0">
                <a:latin typeface="DM Sans" pitchFamily="2" charset="0"/>
              </a:rPr>
              <a:t> </a:t>
            </a:r>
            <a:r>
              <a:rPr lang="en-US" altLang="zh-CN" sz="2800" dirty="0"/>
              <a:t>Oracle XE</a:t>
            </a:r>
            <a:r>
              <a:rPr lang="zh-CN" altLang="en-US" sz="2800" dirty="0"/>
              <a:t>（</a:t>
            </a:r>
            <a:r>
              <a:rPr lang="en-US" altLang="zh-CN" sz="2800" dirty="0"/>
              <a:t>Express Edition</a:t>
            </a:r>
            <a:r>
              <a:rPr lang="zh-CN" altLang="en-US" sz="2800" dirty="0"/>
              <a:t>）版本在安装时不会默认创建</a:t>
            </a:r>
            <a:r>
              <a:rPr lang="en-US" altLang="zh-CN" sz="2800" dirty="0"/>
              <a:t>SCOTT</a:t>
            </a:r>
            <a:r>
              <a:rPr lang="zh-CN" altLang="en-US" sz="2800" dirty="0"/>
              <a:t>用户。</a:t>
            </a:r>
            <a:r>
              <a:rPr lang="en-US" altLang="zh-CN" sz="2800" dirty="0"/>
              <a:t>SCOTT</a:t>
            </a:r>
            <a:r>
              <a:rPr lang="zh-CN" altLang="en-US" sz="2800" dirty="0"/>
              <a:t>用户通常是</a:t>
            </a:r>
            <a:r>
              <a:rPr lang="en-US" altLang="zh-CN" sz="2800" dirty="0"/>
              <a:t>Oracle</a:t>
            </a:r>
            <a:r>
              <a:rPr lang="zh-CN" altLang="en-US" sz="2800" dirty="0"/>
              <a:t>数据库中一个经典的示例用户，用于演示和测试目的。可以自行创建</a:t>
            </a:r>
            <a:endParaRPr lang="zh-CN" altLang="en-US" sz="2800" b="0" i="0" dirty="0">
              <a:effectLst/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158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3D54763-FB19-FE38-2A69-2BE55518A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617" y="0"/>
            <a:ext cx="63787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19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8F55D37-9842-5DB6-7C71-84AAC1E78760}"/>
              </a:ext>
            </a:extLst>
          </p:cNvPr>
          <p:cNvGrpSpPr/>
          <p:nvPr/>
        </p:nvGrpSpPr>
        <p:grpSpPr>
          <a:xfrm>
            <a:off x="3605214" y="88900"/>
            <a:ext cx="3550188" cy="792163"/>
            <a:chOff x="3605213" y="88900"/>
            <a:chExt cx="3710847" cy="792163"/>
          </a:xfrm>
        </p:grpSpPr>
        <p:sp>
          <p:nvSpPr>
            <p:cNvPr id="3" name="MH_Number_1">
              <a:extLst>
                <a:ext uri="{FF2B5EF4-FFF2-40B4-BE49-F238E27FC236}">
                  <a16:creationId xmlns:a16="http://schemas.microsoft.com/office/drawing/2014/main" id="{EC576DEA-A429-0A73-5E63-246A5BE35F25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3605213" y="88900"/>
              <a:ext cx="928687" cy="7921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8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" name="MH_Entry_1">
              <a:extLst>
                <a:ext uri="{FF2B5EF4-FFF2-40B4-BE49-F238E27FC236}">
                  <a16:creationId xmlns:a16="http://schemas.microsoft.com/office/drawing/2014/main" id="{CB394175-055D-8413-B75E-AAC0FE05EAC0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981574" y="88900"/>
              <a:ext cx="2334486" cy="79216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spc="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</a:t>
              </a: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CFA68E17-D581-06BE-89A2-3A8701737F8C}"/>
              </a:ext>
            </a:extLst>
          </p:cNvPr>
          <p:cNvSpPr txBox="1"/>
          <p:nvPr/>
        </p:nvSpPr>
        <p:spPr>
          <a:xfrm>
            <a:off x="211962" y="963257"/>
            <a:ext cx="8008759" cy="1754326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effectLst/>
                <a:latin typeface="Consolas" panose="020B0609020204030204" pitchFamily="49" charset="0"/>
              </a:rPr>
              <a:t>创建一个新用户：</a:t>
            </a:r>
            <a:endParaRPr lang="en-US" altLang="zh-CN" sz="3600" b="1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LXH </a:t>
            </a:r>
            <a:r>
              <a:rPr lang="en-US" altLang="zh-CN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IDENTIFIED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LXH123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TABLESPACE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users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QUOTA 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 </a:t>
            </a:r>
            <a:r>
              <a:rPr lang="en-US" altLang="zh-CN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users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TEMPORARY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TABLESPACE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TEMP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D359D2-1A4B-E672-066C-C3048D496EB0}"/>
              </a:ext>
            </a:extLst>
          </p:cNvPr>
          <p:cNvSpPr txBox="1"/>
          <p:nvPr/>
        </p:nvSpPr>
        <p:spPr>
          <a:xfrm>
            <a:off x="367166" y="2945491"/>
            <a:ext cx="10641145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问题</a:t>
            </a:r>
            <a:r>
              <a:rPr lang="en-US" altLang="zh-CN" sz="3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3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用户登录报错：</a:t>
            </a:r>
            <a:r>
              <a:rPr lang="en-US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ORA-01034: ORACLE not available</a:t>
            </a:r>
          </a:p>
          <a:p>
            <a:r>
              <a:rPr lang="en-US" altLang="zh-CN" sz="2400" dirty="0"/>
              <a:t>•</a:t>
            </a:r>
            <a:r>
              <a:rPr lang="zh-CN" altLang="en-US" sz="2400" dirty="0"/>
              <a:t>该错误表示用户 </a:t>
            </a:r>
            <a:r>
              <a:rPr lang="en-US" altLang="zh-CN" sz="2400" dirty="0"/>
              <a:t>LXH </a:t>
            </a:r>
            <a:r>
              <a:rPr lang="zh-CN" altLang="en-US" sz="2400" dirty="0"/>
              <a:t>缺少 </a:t>
            </a:r>
            <a:r>
              <a:rPr lang="en-US" altLang="zh-CN" sz="2400" dirty="0"/>
              <a:t>"CREATE SESSION" </a:t>
            </a:r>
            <a:r>
              <a:rPr lang="zh-CN" altLang="en-US" sz="2400" dirty="0"/>
              <a:t>权限，无法登录数据库。</a:t>
            </a:r>
          </a:p>
          <a:p>
            <a:r>
              <a:rPr lang="en-US" altLang="zh-CN" sz="2400" dirty="0"/>
              <a:t>•"CREATE SESSION" </a:t>
            </a:r>
            <a:r>
              <a:rPr lang="zh-CN" altLang="en-US" sz="2400" dirty="0"/>
              <a:t>权限是 </a:t>
            </a:r>
            <a:r>
              <a:rPr lang="en-US" altLang="zh-CN" sz="2400" dirty="0"/>
              <a:t>Oracle </a:t>
            </a:r>
            <a:r>
              <a:rPr lang="zh-CN" altLang="en-US" sz="2400" dirty="0"/>
              <a:t>数据库中用户登录所需的基本权限之一。</a:t>
            </a:r>
          </a:p>
          <a:p>
            <a:r>
              <a:rPr lang="en-US" altLang="zh-CN" sz="2400" dirty="0"/>
              <a:t>•</a:t>
            </a:r>
            <a:r>
              <a:rPr lang="zh-CN" altLang="en-US" sz="2400" dirty="0"/>
              <a:t>解决方法是数据库管理员授予用户 </a:t>
            </a:r>
            <a:r>
              <a:rPr lang="en-US" altLang="zh-CN" sz="2400" dirty="0"/>
              <a:t>LXH "CREATE SESSION" </a:t>
            </a:r>
            <a:r>
              <a:rPr lang="zh-CN" altLang="en-US" sz="2400" dirty="0"/>
              <a:t>权限。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678EDE0-520A-7235-A7A7-0D20FFC9DB6B}"/>
              </a:ext>
            </a:extLst>
          </p:cNvPr>
          <p:cNvSpPr txBox="1"/>
          <p:nvPr/>
        </p:nvSpPr>
        <p:spPr>
          <a:xfrm>
            <a:off x="211962" y="5060273"/>
            <a:ext cx="1167088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GRANT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LXH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sz="240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---</a:t>
            </a:r>
            <a:r>
              <a:rPr lang="zh-CN" altLang="en-US" sz="240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否则在连接的时候报错：</a:t>
            </a:r>
            <a:r>
              <a:rPr lang="en-US" altLang="zh-CN" sz="240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ORA-01045: user LXH lacks CREATE SESSION privilege; logon denied</a:t>
            </a:r>
            <a:endParaRPr lang="en-US" altLang="zh-CN" sz="2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zh-CN" sz="2400" b="1" dirty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LXH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sz="240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zh-CN" altLang="en-US" sz="240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删除用户</a:t>
            </a:r>
            <a:endParaRPr lang="zh-CN" altLang="en-US" sz="2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34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8F55D37-9842-5DB6-7C71-84AAC1E78760}"/>
              </a:ext>
            </a:extLst>
          </p:cNvPr>
          <p:cNvGrpSpPr/>
          <p:nvPr/>
        </p:nvGrpSpPr>
        <p:grpSpPr>
          <a:xfrm>
            <a:off x="3605214" y="88900"/>
            <a:ext cx="3550188" cy="792163"/>
            <a:chOff x="3605213" y="88900"/>
            <a:chExt cx="3710847" cy="792163"/>
          </a:xfrm>
        </p:grpSpPr>
        <p:sp>
          <p:nvSpPr>
            <p:cNvPr id="3" name="MH_Number_1">
              <a:extLst>
                <a:ext uri="{FF2B5EF4-FFF2-40B4-BE49-F238E27FC236}">
                  <a16:creationId xmlns:a16="http://schemas.microsoft.com/office/drawing/2014/main" id="{EC576DEA-A429-0A73-5E63-246A5BE35F25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3605213" y="88900"/>
              <a:ext cx="928687" cy="7921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8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" name="MH_Entry_1">
              <a:extLst>
                <a:ext uri="{FF2B5EF4-FFF2-40B4-BE49-F238E27FC236}">
                  <a16:creationId xmlns:a16="http://schemas.microsoft.com/office/drawing/2014/main" id="{CB394175-055D-8413-B75E-AAC0FE05EAC0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981574" y="88900"/>
              <a:ext cx="2334486" cy="79216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spc="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</a:t>
              </a: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ACB08BBD-0570-E7BA-6D0E-B29AA38F6F6C}"/>
              </a:ext>
            </a:extLst>
          </p:cNvPr>
          <p:cNvSpPr txBox="1"/>
          <p:nvPr/>
        </p:nvSpPr>
        <p:spPr>
          <a:xfrm>
            <a:off x="211962" y="5060273"/>
            <a:ext cx="116708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GRANT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C##LXH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sz="240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---</a:t>
            </a:r>
            <a:r>
              <a:rPr lang="zh-CN" altLang="en-US" sz="240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否则在连接的时候报错：</a:t>
            </a:r>
            <a:r>
              <a:rPr lang="en-US" altLang="zh-CN" sz="240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ORA-01045: user LXH lacks CREATE SESSION privilege; logon denied</a:t>
            </a:r>
            <a:endParaRPr lang="en-US" altLang="zh-CN" sz="2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C##LXH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sz="240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zh-CN" altLang="en-US" sz="240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删除用户</a:t>
            </a:r>
            <a:endParaRPr lang="zh-CN" altLang="en-US" sz="2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4C5E6DD-A66F-BFED-330F-8EEB62B7E014}"/>
              </a:ext>
            </a:extLst>
          </p:cNvPr>
          <p:cNvSpPr txBox="1"/>
          <p:nvPr/>
        </p:nvSpPr>
        <p:spPr>
          <a:xfrm>
            <a:off x="413961" y="3136612"/>
            <a:ext cx="1126688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问题</a:t>
            </a:r>
            <a:r>
              <a:rPr lang="en-US" altLang="zh-CN" sz="3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：如果你使用的是</a:t>
            </a:r>
            <a:r>
              <a:rPr lang="en-US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18c</a:t>
            </a:r>
            <a:r>
              <a:rPr lang="zh-CN" altLang="en-US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版本，创建用户时会报错 </a:t>
            </a:r>
            <a:r>
              <a:rPr lang="en-US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ora-65096 </a:t>
            </a:r>
            <a:r>
              <a:rPr lang="zh-CN" altLang="en-US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公用用户名或角色名无效</a:t>
            </a:r>
            <a:endParaRPr lang="en-US" altLang="zh-CN" sz="3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3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原因：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oracle18c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在</a:t>
            </a:r>
            <a:r>
              <a:rPr lang="en-US" altLang="zh-CN" sz="2400" b="0" i="0" dirty="0" err="1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cdb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中创建公共用户名必须要以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c##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或者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C##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开头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.</a:t>
            </a:r>
            <a:endParaRPr lang="zh-CN" alt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9E7980A-05D8-A3CD-1E6A-183FAC3DCEC6}"/>
              </a:ext>
            </a:extLst>
          </p:cNvPr>
          <p:cNvSpPr txBox="1"/>
          <p:nvPr/>
        </p:nvSpPr>
        <p:spPr>
          <a:xfrm>
            <a:off x="211962" y="963257"/>
            <a:ext cx="8008759" cy="1754326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effectLst/>
                <a:latin typeface="Consolas" panose="020B0609020204030204" pitchFamily="49" charset="0"/>
              </a:rPr>
              <a:t>创建一个新用户：</a:t>
            </a:r>
            <a:endParaRPr lang="en-US" altLang="zh-CN" sz="3600" b="1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LXH </a:t>
            </a:r>
            <a:r>
              <a:rPr lang="en-US" altLang="zh-CN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IDENTIFIED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LXH123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TABLESPACE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users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QUOTA 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 </a:t>
            </a:r>
            <a:r>
              <a:rPr lang="en-US" altLang="zh-CN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users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TEMPORARY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TABLESPACE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TEMP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B275E9C-0D46-16B9-F5D4-4D744DED11AC}"/>
              </a:ext>
            </a:extLst>
          </p:cNvPr>
          <p:cNvSpPr txBox="1"/>
          <p:nvPr/>
        </p:nvSpPr>
        <p:spPr>
          <a:xfrm>
            <a:off x="280542" y="1045451"/>
            <a:ext cx="8008759" cy="1754326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effectLst/>
                <a:latin typeface="Consolas" panose="020B0609020204030204" pitchFamily="49" charset="0"/>
              </a:rPr>
              <a:t>创建一个新用户：</a:t>
            </a:r>
            <a:endParaRPr lang="en-US" altLang="zh-CN" sz="3600" b="1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C##LXH </a:t>
            </a:r>
            <a:r>
              <a:rPr lang="en-US" altLang="zh-CN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IDENTIFIED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LXH123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TABLESPACE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users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QUOTA 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 </a:t>
            </a:r>
            <a:r>
              <a:rPr lang="en-US" altLang="zh-CN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users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TEMPORARY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TABLESPACE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TEMP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60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D409821-E44B-67D4-6AB6-BCB9AAD01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90" y="823004"/>
            <a:ext cx="10752103" cy="5622183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528FD85D-8BFA-06F0-5C92-63362AE7E32A}"/>
              </a:ext>
            </a:extLst>
          </p:cNvPr>
          <p:cNvGrpSpPr/>
          <p:nvPr/>
        </p:nvGrpSpPr>
        <p:grpSpPr>
          <a:xfrm>
            <a:off x="3605214" y="88900"/>
            <a:ext cx="3550188" cy="792163"/>
            <a:chOff x="3605213" y="88900"/>
            <a:chExt cx="3710847" cy="792163"/>
          </a:xfrm>
        </p:grpSpPr>
        <p:sp>
          <p:nvSpPr>
            <p:cNvPr id="4" name="MH_Number_1">
              <a:extLst>
                <a:ext uri="{FF2B5EF4-FFF2-40B4-BE49-F238E27FC236}">
                  <a16:creationId xmlns:a16="http://schemas.microsoft.com/office/drawing/2014/main" id="{0AA7C48E-FA3E-CF45-87F0-00C886A8A606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3605213" y="88900"/>
              <a:ext cx="928687" cy="7921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9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" name="MH_Entry_1">
              <a:extLst>
                <a:ext uri="{FF2B5EF4-FFF2-40B4-BE49-F238E27FC236}">
                  <a16:creationId xmlns:a16="http://schemas.microsoft.com/office/drawing/2014/main" id="{7A718E27-8500-60DA-60A8-7349C8FD5A42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981574" y="88900"/>
              <a:ext cx="2334486" cy="79216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spc="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配置信息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55747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8DF82B5-AD13-993B-031F-D868B3868AE2}"/>
              </a:ext>
            </a:extLst>
          </p:cNvPr>
          <p:cNvGrpSpPr/>
          <p:nvPr/>
        </p:nvGrpSpPr>
        <p:grpSpPr>
          <a:xfrm>
            <a:off x="3605214" y="88900"/>
            <a:ext cx="4414660" cy="792163"/>
            <a:chOff x="3605213" y="88900"/>
            <a:chExt cx="4614440" cy="792163"/>
          </a:xfrm>
        </p:grpSpPr>
        <p:sp>
          <p:nvSpPr>
            <p:cNvPr id="3" name="MH_Number_1">
              <a:extLst>
                <a:ext uri="{FF2B5EF4-FFF2-40B4-BE49-F238E27FC236}">
                  <a16:creationId xmlns:a16="http://schemas.microsoft.com/office/drawing/2014/main" id="{DB8E838B-69D8-8E28-9D3E-1D0F631FA61F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3605213" y="88900"/>
              <a:ext cx="928687" cy="7921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10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" name="MH_Entry_1">
              <a:extLst>
                <a:ext uri="{FF2B5EF4-FFF2-40B4-BE49-F238E27FC236}">
                  <a16:creationId xmlns:a16="http://schemas.microsoft.com/office/drawing/2014/main" id="{957F73F0-84A0-AB36-CE4D-4ED585ACE660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981573" y="88900"/>
              <a:ext cx="3238080" cy="79216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spc="200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Sql</a:t>
              </a:r>
              <a:r>
                <a:rPr lang="en-US" altLang="zh-CN" sz="2800" b="1" spc="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*plus</a:t>
              </a:r>
              <a:r>
                <a:rPr lang="zh-CN" altLang="en-US" sz="2800" b="1" spc="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工具</a:t>
              </a:r>
            </a:p>
          </p:txBody>
        </p:sp>
      </p:grpSp>
      <p:sp>
        <p:nvSpPr>
          <p:cNvPr id="5" name="Text Box 3">
            <a:extLst>
              <a:ext uri="{FF2B5EF4-FFF2-40B4-BE49-F238E27FC236}">
                <a16:creationId xmlns:a16="http://schemas.microsoft.com/office/drawing/2014/main" id="{642A1F80-3693-1B86-0F7B-357382AA20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196975"/>
            <a:ext cx="11227790" cy="4785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342900" indent="-342900" defTabSz="821055" eaLnBrk="1" hangingPunct="1">
              <a:buFont typeface="Wingdings" panose="05000000000000000000" pitchFamily="2" charset="2"/>
              <a:buChar char="Ø"/>
              <a:tabLst>
                <a:tab pos="1595755" algn="l"/>
              </a:tabLst>
              <a:defRPr/>
            </a:pPr>
            <a:r>
              <a:rPr lang="en-US" altLang="zh-CN" sz="3200" b="1" dirty="0">
                <a:latin typeface="Calibri" panose="020F0502020204030204" pitchFamily="34" charset="0"/>
              </a:rPr>
              <a:t>SQL*Plus</a:t>
            </a:r>
            <a:r>
              <a:rPr lang="zh-CN" altLang="en-US" sz="3200" b="1" dirty="0">
                <a:latin typeface="Calibri" panose="020F0502020204030204" pitchFamily="34" charset="0"/>
              </a:rPr>
              <a:t>命令规范</a:t>
            </a:r>
            <a:endParaRPr lang="en-US" altLang="zh-CN" sz="3200" b="1" noProof="1">
              <a:solidFill>
                <a:srgbClr val="000000"/>
              </a:solidFill>
              <a:effectLst>
                <a:outerShdw blurRad="38100" dist="38100" dir="2700000">
                  <a:srgbClr val="FFFFFF"/>
                </a:outerShdw>
              </a:effectLst>
              <a:latin typeface="Cambria" panose="02040503050406030204" pitchFamily="18" charset="0"/>
              <a:ea typeface="MS UI Gothic" panose="020B0600070205080204" pitchFamily="34" charset="-128"/>
            </a:endParaRPr>
          </a:p>
          <a:p>
            <a:pPr defTabSz="821055" eaLnBrk="1" hangingPunct="1">
              <a:lnSpc>
                <a:spcPts val="2425"/>
              </a:lnSpc>
              <a:tabLst>
                <a:tab pos="1595755" algn="l"/>
              </a:tabLst>
              <a:defRPr/>
            </a:pPr>
            <a:r>
              <a:rPr lang="zh-CN" altLang="en-US" sz="2600" b="1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Cambria" panose="02040503050406030204" pitchFamily="18" charset="0"/>
                <a:ea typeface="MS UI Gothic" panose="020B0600070205080204" pitchFamily="34" charset="-128"/>
              </a:rPr>
              <a:t>在</a:t>
            </a:r>
            <a:r>
              <a:rPr lang="en-US" altLang="zh-CN" sz="2600" b="1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Cambria" panose="02040503050406030204" pitchFamily="18" charset="0"/>
                <a:ea typeface="MS UI Gothic" panose="020B0600070205080204" pitchFamily="34" charset="-128"/>
              </a:rPr>
              <a:t>SQL*Plus</a:t>
            </a:r>
            <a:r>
              <a:rPr lang="zh-CN" altLang="en-US" sz="2600" b="1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Cambria" panose="02040503050406030204" pitchFamily="18" charset="0"/>
                <a:ea typeface="MS UI Gothic" panose="020B0600070205080204" pitchFamily="34" charset="-128"/>
              </a:rPr>
              <a:t>中可以执行</a:t>
            </a:r>
            <a:r>
              <a:rPr lang="en-US" altLang="zh-CN" sz="2600" b="1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Cambria" panose="02040503050406030204" pitchFamily="18" charset="0"/>
                <a:ea typeface="MS UI Gothic" panose="020B0600070205080204" pitchFamily="34" charset="-128"/>
              </a:rPr>
              <a:t>SQL</a:t>
            </a:r>
            <a:r>
              <a:rPr lang="zh-CN" altLang="en-US" sz="2600" b="1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Cambria" panose="02040503050406030204" pitchFamily="18" charset="0"/>
                <a:ea typeface="MS UI Gothic" panose="020B0600070205080204" pitchFamily="34" charset="-128"/>
              </a:rPr>
              <a:t>语句和</a:t>
            </a:r>
            <a:r>
              <a:rPr lang="en-US" altLang="zh-CN" sz="2600" b="1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Cambria" panose="02040503050406030204" pitchFamily="18" charset="0"/>
                <a:ea typeface="MS UI Gothic" panose="020B0600070205080204" pitchFamily="34" charset="-128"/>
              </a:rPr>
              <a:t>SQL*Plus</a:t>
            </a:r>
            <a:r>
              <a:rPr lang="zh-CN" altLang="en-US" sz="2600" b="1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Cambria" panose="02040503050406030204" pitchFamily="18" charset="0"/>
                <a:ea typeface="MS UI Gothic" panose="020B0600070205080204" pitchFamily="34" charset="-128"/>
              </a:rPr>
              <a:t>命令：</a:t>
            </a:r>
            <a:endParaRPr lang="zh-CN" altLang="en-US" sz="2600" noProof="1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defTabSz="821055" eaLnBrk="1" hangingPunct="1">
              <a:lnSpc>
                <a:spcPct val="150000"/>
              </a:lnSpc>
              <a:buFontTx/>
              <a:buChar char="•"/>
              <a:tabLst>
                <a:tab pos="1595755" algn="l"/>
              </a:tabLst>
              <a:defRPr/>
            </a:pPr>
            <a:r>
              <a:rPr lang="en-US" altLang="zh-CN" sz="2600" noProof="1">
                <a:solidFill>
                  <a:srgbClr val="FF0000"/>
                </a:solidFill>
                <a:latin typeface="Times New Roman" panose="02020603050405020304" charset="0"/>
              </a:rPr>
              <a:t>SQL </a:t>
            </a:r>
            <a:r>
              <a:rPr lang="zh-CN" altLang="en-US" sz="2600" noProof="1">
                <a:solidFill>
                  <a:srgbClr val="FF0000"/>
                </a:solidFill>
                <a:ea typeface="黑体" panose="02010609060101010101" pitchFamily="49" charset="-122"/>
              </a:rPr>
              <a:t>语句不区分大小写。</a:t>
            </a:r>
          </a:p>
          <a:p>
            <a:pPr defTabSz="821055" eaLnBrk="1" hangingPunct="1">
              <a:lnSpc>
                <a:spcPct val="150000"/>
              </a:lnSpc>
              <a:buFontTx/>
              <a:buChar char="•"/>
              <a:tabLst>
                <a:tab pos="1595755" algn="l"/>
              </a:tabLst>
              <a:defRPr/>
            </a:pPr>
            <a:r>
              <a:rPr lang="en-US" altLang="zh-CN" sz="2600" noProof="1">
                <a:solidFill>
                  <a:srgbClr val="000000"/>
                </a:solidFill>
                <a:latin typeface="Times New Roman" panose="02020603050405020304" charset="0"/>
              </a:rPr>
              <a:t>SQL </a:t>
            </a:r>
            <a:r>
              <a:rPr lang="zh-CN" altLang="en-US" sz="2600" noProof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语句可输入在一行或多行中。</a:t>
            </a:r>
          </a:p>
          <a:p>
            <a:pPr defTabSz="821055" eaLnBrk="1" hangingPunct="1">
              <a:lnSpc>
                <a:spcPct val="150000"/>
              </a:lnSpc>
              <a:buFontTx/>
              <a:buChar char="•"/>
              <a:tabLst>
                <a:tab pos="1595755" algn="l"/>
              </a:tabLst>
              <a:defRPr/>
            </a:pPr>
            <a:r>
              <a:rPr lang="zh-CN" altLang="en-US" sz="2600" noProof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关键字不能缩写，也不能跨行分开写。</a:t>
            </a:r>
          </a:p>
          <a:p>
            <a:pPr defTabSz="821055" eaLnBrk="1" hangingPunct="1">
              <a:lnSpc>
                <a:spcPct val="150000"/>
              </a:lnSpc>
              <a:buFontTx/>
              <a:buChar char="•"/>
              <a:tabLst>
                <a:tab pos="1595755" algn="l"/>
              </a:tabLst>
              <a:defRPr/>
            </a:pPr>
            <a:r>
              <a:rPr lang="zh-CN" altLang="en-US" sz="2600" noProof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子句通常放在单独的行中。</a:t>
            </a:r>
          </a:p>
          <a:p>
            <a:pPr defTabSz="821055" eaLnBrk="1" hangingPunct="1">
              <a:lnSpc>
                <a:spcPct val="150000"/>
              </a:lnSpc>
              <a:buFontTx/>
              <a:buChar char="•"/>
              <a:tabLst>
                <a:tab pos="1595755" algn="l"/>
              </a:tabLst>
              <a:defRPr/>
            </a:pPr>
            <a:r>
              <a:rPr lang="zh-CN" altLang="en-US" sz="2600" noProof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应使用缩进来提高可读性。</a:t>
            </a:r>
          </a:p>
          <a:p>
            <a:pPr defTabSz="821055" eaLnBrk="1" hangingPunct="1">
              <a:lnSpc>
                <a:spcPct val="150000"/>
              </a:lnSpc>
              <a:buFontTx/>
              <a:buChar char="•"/>
              <a:tabLst>
                <a:tab pos="1595755" algn="l"/>
              </a:tabLst>
              <a:defRPr/>
            </a:pPr>
            <a:r>
              <a:rPr lang="zh-CN" altLang="en-US" sz="2600" noProof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 </a:t>
            </a:r>
            <a:r>
              <a:rPr lang="en-US" altLang="zh-CN" sz="2600" noProof="1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49" charset="-122"/>
              </a:rPr>
              <a:t>SQL*Plus </a:t>
            </a:r>
            <a:r>
              <a:rPr lang="zh-CN" altLang="en-US" sz="2600" noProof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中，必须使用分号 </a:t>
            </a:r>
            <a:r>
              <a:rPr lang="en-US" altLang="zh-CN" sz="2600" noProof="1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49" charset="-122"/>
              </a:rPr>
              <a:t>(;) </a:t>
            </a:r>
            <a:r>
              <a:rPr lang="zh-CN" altLang="en-US" sz="2600" noProof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结束每条 </a:t>
            </a:r>
            <a:r>
              <a:rPr lang="en-US" altLang="zh-CN" sz="2600" noProof="1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49" charset="-122"/>
              </a:rPr>
              <a:t>SQL </a:t>
            </a:r>
            <a:r>
              <a:rPr lang="zh-CN" altLang="en-US" sz="2600" noProof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语句。</a:t>
            </a:r>
          </a:p>
          <a:p>
            <a:pPr defTabSz="821055" eaLnBrk="1" hangingPunct="1">
              <a:lnSpc>
                <a:spcPts val="900"/>
              </a:lnSpc>
              <a:tabLst>
                <a:tab pos="1595755" algn="l"/>
              </a:tabLst>
              <a:defRPr/>
            </a:pPr>
            <a:endParaRPr lang="zh-CN" altLang="en-US" sz="2200" noProof="1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defTabSz="821055" eaLnBrk="1" hangingPunct="1">
              <a:lnSpc>
                <a:spcPts val="2100"/>
              </a:lnSpc>
              <a:tabLst>
                <a:tab pos="1595755" algn="l"/>
              </a:tabLst>
              <a:defRPr/>
            </a:pPr>
            <a:r>
              <a:rPr lang="zh-CN" altLang="en-US" sz="2200" noProof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1945210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H_Entry_1">
            <a:extLst>
              <a:ext uri="{FF2B5EF4-FFF2-40B4-BE49-F238E27FC236}">
                <a16:creationId xmlns:a16="http://schemas.microsoft.com/office/drawing/2014/main" id="{A73717F3-E259-4A07-A1A1-83EEE2607D9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852654" y="273050"/>
            <a:ext cx="6361071" cy="79216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课后</a:t>
            </a:r>
            <a:r>
              <a:rPr lang="en-US" altLang="zh-CN" sz="36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36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自行下载安装</a:t>
            </a:r>
          </a:p>
        </p:txBody>
      </p:sp>
      <p:sp>
        <p:nvSpPr>
          <p:cNvPr id="50180" name="矩形 4">
            <a:extLst>
              <a:ext uri="{FF2B5EF4-FFF2-40B4-BE49-F238E27FC236}">
                <a16:creationId xmlns:a16="http://schemas.microsoft.com/office/drawing/2014/main" id="{F341097D-C478-6997-8A46-33A0078B9B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" y="1393825"/>
            <a:ext cx="11727180" cy="1982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在自己电脑上自行安装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CN" sz="2000" b="1" i="0" dirty="0">
                <a:effectLst/>
                <a:latin typeface="metropolislight"/>
              </a:rPr>
              <a:t>Workstation 17 Pro</a:t>
            </a:r>
            <a:r>
              <a:rPr lang="zh-CN" altLang="en-US" sz="2000" b="0" i="0" dirty="0">
                <a:effectLst/>
                <a:latin typeface="metropolislight"/>
              </a:rPr>
              <a:t>下载地址官网（需要自己找密钥）：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https://www.vmware.com/products/workstation-pro/workstation-pro-evaluation.html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CN" sz="2000" b="1" dirty="0">
                <a:latin typeface="metropolislight"/>
              </a:rPr>
              <a:t>Centos7</a:t>
            </a:r>
            <a:r>
              <a:rPr lang="zh-CN" altLang="en-US" sz="2000" b="1" dirty="0">
                <a:latin typeface="metropolislight"/>
              </a:rPr>
              <a:t>下载官网：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https://www.centos.org/download/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741F00E-329C-4E8D-876C-60B21F32784B}"/>
              </a:ext>
            </a:extLst>
          </p:cNvPr>
          <p:cNvSpPr txBox="1"/>
          <p:nvPr/>
        </p:nvSpPr>
        <p:spPr>
          <a:xfrm>
            <a:off x="243840" y="4302175"/>
            <a:ext cx="1114044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u="sng" dirty="0">
                <a:latin typeface="微软雅黑" panose="020B0503020204020204" pitchFamily="34" charset="-122"/>
                <a:ea typeface="微软雅黑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ORACLE</a:t>
            </a:r>
            <a:r>
              <a:rPr lang="zh-CN" altLang="en-US" sz="3200" b="1" u="sng" dirty="0">
                <a:latin typeface="微软雅黑" panose="020B0503020204020204" pitchFamily="34" charset="-122"/>
                <a:ea typeface="微软雅黑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下载地址：</a:t>
            </a:r>
            <a:endParaRPr lang="en-US" altLang="zh-CN" sz="3200" b="1" u="sng" dirty="0">
              <a:latin typeface="微软雅黑" panose="020B0503020204020204" pitchFamily="34" charset="-122"/>
              <a:ea typeface="微软雅黑" panose="020B0503020204020204" pitchFamily="34" charset="-122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24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11g-xe</a:t>
            </a:r>
            <a:r>
              <a:rPr lang="zh-CN" altLang="en-US" sz="24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版本下载地址：</a:t>
            </a:r>
            <a:r>
              <a:rPr lang="en-US" altLang="zh-CN" sz="24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https://www.oracle.com/database/technologies/xe-prior-release-downloads.html</a:t>
            </a:r>
            <a:endParaRPr lang="en-US" altLang="zh-CN" sz="240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2400" dirty="0"/>
              <a:t>18c-xe</a:t>
            </a:r>
            <a:r>
              <a:rPr lang="zh-CN" altLang="en-US" sz="2400" dirty="0"/>
              <a:t>版本下载地址：</a:t>
            </a:r>
            <a:r>
              <a:rPr lang="en-US" altLang="zh-CN" sz="2400" dirty="0"/>
              <a:t>https://www.oracle.com/database/technologies/xe18c-downloads.html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36577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053C390-36A5-DD59-5AA3-4004638C8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90" y="823004"/>
            <a:ext cx="10752103" cy="562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9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82850BE-DC64-E5E0-0F95-42F48C2E166E}"/>
              </a:ext>
            </a:extLst>
          </p:cNvPr>
          <p:cNvSpPr txBox="1"/>
          <p:nvPr/>
        </p:nvSpPr>
        <p:spPr>
          <a:xfrm>
            <a:off x="274320" y="23824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highlight>
                  <a:srgbClr val="FFFF00"/>
                </a:highlight>
              </a:rPr>
              <a:t>lsnrctl status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9432E59-BAC2-5C35-15EC-3B61A22EF0FB}"/>
              </a:ext>
            </a:extLst>
          </p:cNvPr>
          <p:cNvSpPr txBox="1"/>
          <p:nvPr/>
        </p:nvSpPr>
        <p:spPr>
          <a:xfrm>
            <a:off x="186690" y="710446"/>
            <a:ext cx="1171194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/>
              <a:t>------------------------</a:t>
            </a:r>
          </a:p>
          <a:p>
            <a:r>
              <a:rPr lang="zh-CN" altLang="en-US" sz="1400" dirty="0"/>
              <a:t>Alias                     LISTENER</a:t>
            </a:r>
          </a:p>
          <a:p>
            <a:r>
              <a:rPr lang="zh-CN" altLang="en-US" sz="1400" dirty="0"/>
              <a:t>Version                   TNSLSNR for Linux: Version 18.0.0.0.0 - Production</a:t>
            </a:r>
          </a:p>
          <a:p>
            <a:r>
              <a:rPr lang="zh-CN" altLang="en-US" sz="1400" dirty="0"/>
              <a:t>Start Date                19-JUL-2024 11:06:29</a:t>
            </a:r>
          </a:p>
          <a:p>
            <a:r>
              <a:rPr lang="zh-CN" altLang="en-US" sz="1400" dirty="0"/>
              <a:t>Uptime                    0 days 1 hr. 7 min. 6 sec</a:t>
            </a:r>
          </a:p>
          <a:p>
            <a:r>
              <a:rPr lang="zh-CN" altLang="en-US" sz="1400" dirty="0"/>
              <a:t>Trace Level               off</a:t>
            </a:r>
          </a:p>
          <a:p>
            <a:r>
              <a:rPr lang="zh-CN" altLang="en-US" sz="1400" dirty="0"/>
              <a:t>Security                  ON: Local OS Authentication</a:t>
            </a:r>
          </a:p>
          <a:p>
            <a:r>
              <a:rPr lang="zh-CN" altLang="en-US" sz="1400" dirty="0"/>
              <a:t>SNMP                      OFF</a:t>
            </a:r>
          </a:p>
          <a:p>
            <a:r>
              <a:rPr lang="zh-CN" altLang="en-US" sz="1400" dirty="0"/>
              <a:t>Default Service           XE</a:t>
            </a:r>
          </a:p>
          <a:p>
            <a:r>
              <a:rPr lang="zh-CN" altLang="en-US" sz="1400" dirty="0"/>
              <a:t>Listener Parameter File   /opt/oracle/product/18c/dbhomeXE/network/admin/listener.ora</a:t>
            </a:r>
          </a:p>
          <a:p>
            <a:r>
              <a:rPr lang="zh-CN" altLang="en-US" sz="1400" dirty="0"/>
              <a:t>Listener Log File         /opt/oracle/diag/tnslsnr/gaobaiyang/listener/alert/log.xml</a:t>
            </a:r>
          </a:p>
          <a:p>
            <a:r>
              <a:rPr lang="zh-CN" altLang="en-US" sz="1400" dirty="0"/>
              <a:t>Listening Endpoints Summary...</a:t>
            </a:r>
          </a:p>
          <a:p>
            <a:r>
              <a:rPr lang="zh-CN" altLang="en-US" sz="1400" dirty="0"/>
              <a:t>  (DESCRIPTION=(ADDRESS=(PROTOCOL=tcp)(HOST=gaobaiyang)(PORT=1521)))</a:t>
            </a:r>
          </a:p>
          <a:p>
            <a:r>
              <a:rPr lang="zh-CN" altLang="en-US" sz="1400" dirty="0"/>
              <a:t>  (DESCRIPTION=(ADDRESS=(PROTOCOL=ipc)(KEY=EXTPROC1521)))</a:t>
            </a:r>
          </a:p>
          <a:p>
            <a:r>
              <a:rPr lang="zh-CN" altLang="en-US" sz="1400" dirty="0"/>
              <a:t>  (DESCRIPTION=(ADDRESS=(PROTOCOL=tcps)(HOST=gaobaiyang)(PORT=5500))(Security=(my_wallet_directory=/opt/oracle/product/18c/dbhomeXE/admin/XE/xdb_wallet))(Presentation=HTTP)(Session=RAW))</a:t>
            </a:r>
          </a:p>
          <a:p>
            <a:r>
              <a:rPr lang="zh-CN" altLang="en-US" sz="1400" dirty="0"/>
              <a:t>Services Summary...</a:t>
            </a:r>
          </a:p>
          <a:p>
            <a:r>
              <a:rPr lang="zh-CN" altLang="en-US" sz="1400" dirty="0"/>
              <a:t>Service "1d7d2d7d69461bf9e06380baa8c06677" has 1 instance(s).</a:t>
            </a:r>
          </a:p>
          <a:p>
            <a:r>
              <a:rPr lang="zh-CN" altLang="en-US" sz="1400" dirty="0"/>
              <a:t>  Instance "XE", status READY, has 1 handler(s) for this service...</a:t>
            </a:r>
          </a:p>
          <a:p>
            <a:r>
              <a:rPr lang="zh-CN" altLang="en-US" sz="1400" dirty="0"/>
              <a:t>Service "XE" has 1 instance(s).</a:t>
            </a:r>
          </a:p>
          <a:p>
            <a:r>
              <a:rPr lang="zh-CN" altLang="en-US" sz="1400" dirty="0"/>
              <a:t>  Instance "XE", status READY, has 1 handler(s) for this service...</a:t>
            </a:r>
          </a:p>
          <a:p>
            <a:r>
              <a:rPr lang="zh-CN" altLang="en-US" sz="1400" dirty="0"/>
              <a:t>Service "XEXDB" has 1 instance(s).</a:t>
            </a:r>
          </a:p>
          <a:p>
            <a:r>
              <a:rPr lang="zh-CN" altLang="en-US" sz="1400" dirty="0"/>
              <a:t>  Instance "XE", status READY, has 1 handler(s) for this service...</a:t>
            </a:r>
          </a:p>
          <a:p>
            <a:r>
              <a:rPr lang="zh-CN" altLang="en-US" sz="1400" dirty="0"/>
              <a:t>Service "xepdb1" has 1 instance(s).</a:t>
            </a:r>
          </a:p>
          <a:p>
            <a:r>
              <a:rPr lang="zh-CN" altLang="en-US" sz="1400" dirty="0"/>
              <a:t>  Instance "XE", status READY, has 1 handler(s) for this service...</a:t>
            </a:r>
          </a:p>
          <a:p>
            <a:r>
              <a:rPr lang="zh-CN" altLang="en-US" sz="1400" dirty="0"/>
              <a:t>The command completed successfully</a:t>
            </a:r>
          </a:p>
        </p:txBody>
      </p:sp>
    </p:spTree>
    <p:extLst>
      <p:ext uri="{BB962C8B-B14F-4D97-AF65-F5344CB8AC3E}">
        <p14:creationId xmlns:p14="http://schemas.microsoft.com/office/powerpoint/2010/main" val="852495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A7B0679-6506-0BFB-4A2E-DEDE1BCFCAC2}"/>
              </a:ext>
            </a:extLst>
          </p:cNvPr>
          <p:cNvSpPr txBox="1"/>
          <p:nvPr/>
        </p:nvSpPr>
        <p:spPr>
          <a:xfrm>
            <a:off x="317500" y="1073150"/>
            <a:ext cx="1132205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Oracle</a:t>
            </a:r>
            <a:r>
              <a:rPr lang="zh-CN" altLang="en-US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公司成立于</a:t>
            </a:r>
            <a:r>
              <a:rPr lang="en-US" altLang="zh-CN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1977</a:t>
            </a:r>
            <a:r>
              <a:rPr lang="zh-CN" altLang="en-US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年，由拉里</a:t>
            </a:r>
            <a:r>
              <a:rPr lang="en-US" altLang="zh-CN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埃里森（</a:t>
            </a:r>
            <a:r>
              <a:rPr lang="en-US" altLang="zh-CN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Larry Ellison</a:t>
            </a:r>
            <a:r>
              <a:rPr lang="zh-CN" altLang="en-US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）、鲍勃</a:t>
            </a:r>
            <a:r>
              <a:rPr lang="en-US" altLang="zh-CN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明恩（</a:t>
            </a:r>
            <a:r>
              <a:rPr lang="en-US" altLang="zh-CN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Bob Miner</a:t>
            </a:r>
            <a:r>
              <a:rPr lang="zh-CN" altLang="en-US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）和埃德</a:t>
            </a:r>
            <a:r>
              <a:rPr lang="en-US" altLang="zh-CN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奥茨（</a:t>
            </a:r>
            <a:r>
              <a:rPr lang="en-US" altLang="zh-CN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Ed Oates</a:t>
            </a:r>
            <a:r>
              <a:rPr lang="zh-CN" altLang="en-US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）共同创建。最初，他们开发了一种用于关系数据库管理的新技术，并在</a:t>
            </a:r>
            <a:r>
              <a:rPr lang="en-US" altLang="zh-CN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1979</a:t>
            </a:r>
            <a:r>
              <a:rPr lang="zh-CN" altLang="en-US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年推出了</a:t>
            </a:r>
            <a:r>
              <a:rPr lang="en-US" altLang="zh-CN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Oracle</a:t>
            </a:r>
            <a:r>
              <a:rPr lang="zh-CN" altLang="en-US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数据库产品。这项技术成为公司的核心产品和主要业务。</a:t>
            </a:r>
            <a:endParaRPr lang="en-US" altLang="zh-CN" sz="2800" b="0" i="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在云计算和大数据时代，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Oracle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还推出了云数据库服务，如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Oracle Autonomous Database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，为用户提供更多便利和弹性。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Oracle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还提供数据管理、安全解决方案、分析产品、人工智能等多样化的技术产品和服务，以满足企业客户在数字化转型、数据管理和业务优化等方面的需求。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Oracle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数据库在全球数据库市场占据了相当大的份额，属于领先地位之一。根据不同研究机构和报告，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Oracle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数据库市场份额约为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20%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到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30%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之间，具体数字可能会有所变动。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2AAB41E-0A48-94F2-24E8-D69259A0F291}"/>
              </a:ext>
            </a:extLst>
          </p:cNvPr>
          <p:cNvGrpSpPr/>
          <p:nvPr/>
        </p:nvGrpSpPr>
        <p:grpSpPr>
          <a:xfrm>
            <a:off x="3605213" y="88900"/>
            <a:ext cx="3848100" cy="792163"/>
            <a:chOff x="3605213" y="88900"/>
            <a:chExt cx="3848100" cy="792163"/>
          </a:xfrm>
        </p:grpSpPr>
        <p:sp>
          <p:nvSpPr>
            <p:cNvPr id="5" name="MH_Number_1">
              <a:extLst>
                <a:ext uri="{FF2B5EF4-FFF2-40B4-BE49-F238E27FC236}">
                  <a16:creationId xmlns:a16="http://schemas.microsoft.com/office/drawing/2014/main" id="{D2D70346-E432-F5BD-8D18-0D6DFA0EF3FF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3605213" y="88900"/>
              <a:ext cx="928687" cy="7921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" name="MH_Entry_1">
              <a:extLst>
                <a:ext uri="{FF2B5EF4-FFF2-40B4-BE49-F238E27FC236}">
                  <a16:creationId xmlns:a16="http://schemas.microsoft.com/office/drawing/2014/main" id="{203F0385-BF35-C3AE-9A85-FD0E5C37E29F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981575" y="88900"/>
              <a:ext cx="2471738" cy="79216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spc="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Oracle</a:t>
              </a:r>
              <a:r>
                <a:rPr lang="zh-CN" altLang="en-US" sz="2800" b="1" spc="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历史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4257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67192283-E888-462B-1878-CEA2FA577A19}"/>
              </a:ext>
            </a:extLst>
          </p:cNvPr>
          <p:cNvGrpSpPr/>
          <p:nvPr/>
        </p:nvGrpSpPr>
        <p:grpSpPr>
          <a:xfrm>
            <a:off x="3605213" y="88900"/>
            <a:ext cx="3848100" cy="792163"/>
            <a:chOff x="3605213" y="88900"/>
            <a:chExt cx="3848100" cy="792163"/>
          </a:xfrm>
        </p:grpSpPr>
        <p:sp>
          <p:nvSpPr>
            <p:cNvPr id="4" name="MH_Number_1">
              <a:extLst>
                <a:ext uri="{FF2B5EF4-FFF2-40B4-BE49-F238E27FC236}">
                  <a16:creationId xmlns:a16="http://schemas.microsoft.com/office/drawing/2014/main" id="{C47088E3-3729-DF8E-770B-DE1A61C01104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3605213" y="88900"/>
              <a:ext cx="928687" cy="7921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" name="MH_Entry_1">
              <a:extLst>
                <a:ext uri="{FF2B5EF4-FFF2-40B4-BE49-F238E27FC236}">
                  <a16:creationId xmlns:a16="http://schemas.microsoft.com/office/drawing/2014/main" id="{6ECE8DA4-4DCF-958B-F5C5-C6A9D1B2E1D2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981575" y="88900"/>
              <a:ext cx="2471738" cy="79216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spc="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Oracle</a:t>
              </a:r>
              <a:r>
                <a:rPr lang="zh-CN" altLang="en-US" sz="2800" b="1" spc="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历史</a:t>
              </a: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6744F0A5-82D7-F691-2D3B-1B9F2A564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8750" y="1459964"/>
            <a:ext cx="7732850" cy="382129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2F46EB4-5E18-B775-31A9-038EF62E0D33}"/>
              </a:ext>
            </a:extLst>
          </p:cNvPr>
          <p:cNvSpPr/>
          <p:nvPr/>
        </p:nvSpPr>
        <p:spPr>
          <a:xfrm>
            <a:off x="1497966" y="1792585"/>
            <a:ext cx="15760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小型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DA70DCB-AA46-1064-7D47-A83F81B913CF}"/>
              </a:ext>
            </a:extLst>
          </p:cNvPr>
          <p:cNvSpPr/>
          <p:nvPr/>
        </p:nvSpPr>
        <p:spPr>
          <a:xfrm>
            <a:off x="1480332" y="3005435"/>
            <a:ext cx="15760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中</a:t>
            </a:r>
            <a:r>
              <a:rPr lang="zh-CN" alt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型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83CDF05-6CED-DBED-836E-E8C17936DBF1}"/>
              </a:ext>
            </a:extLst>
          </p:cNvPr>
          <p:cNvSpPr/>
          <p:nvPr/>
        </p:nvSpPr>
        <p:spPr>
          <a:xfrm>
            <a:off x="1480332" y="4218285"/>
            <a:ext cx="15937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大</a:t>
            </a:r>
            <a:r>
              <a:rPr lang="zh-CN" alt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64D8304-5802-0BFD-C726-89F8280A0379}"/>
              </a:ext>
            </a:extLst>
          </p:cNvPr>
          <p:cNvSpPr/>
          <p:nvPr/>
        </p:nvSpPr>
        <p:spPr>
          <a:xfrm>
            <a:off x="681654" y="5792787"/>
            <a:ext cx="935134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数据规模、项目成本、安全性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BE6C6BF-58D3-C461-4A4D-DF9316A0896A}"/>
              </a:ext>
            </a:extLst>
          </p:cNvPr>
          <p:cNvGrpSpPr/>
          <p:nvPr/>
        </p:nvGrpSpPr>
        <p:grpSpPr>
          <a:xfrm>
            <a:off x="3605213" y="88900"/>
            <a:ext cx="5316536" cy="792163"/>
            <a:chOff x="3605213" y="88900"/>
            <a:chExt cx="5316536" cy="792163"/>
          </a:xfrm>
        </p:grpSpPr>
        <p:sp>
          <p:nvSpPr>
            <p:cNvPr id="3" name="MH_Number_1">
              <a:extLst>
                <a:ext uri="{FF2B5EF4-FFF2-40B4-BE49-F238E27FC236}">
                  <a16:creationId xmlns:a16="http://schemas.microsoft.com/office/drawing/2014/main" id="{09ABAA3F-EBB1-7355-0BC6-35227D26FBBB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3605213" y="88900"/>
              <a:ext cx="928687" cy="7921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" name="MH_Entry_1">
              <a:extLst>
                <a:ext uri="{FF2B5EF4-FFF2-40B4-BE49-F238E27FC236}">
                  <a16:creationId xmlns:a16="http://schemas.microsoft.com/office/drawing/2014/main" id="{BDF3357A-2DA9-CDAE-17F7-AACACF9381C7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981574" y="88900"/>
              <a:ext cx="3940175" cy="79216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spc="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Oracle</a:t>
              </a:r>
              <a:r>
                <a:rPr lang="zh-CN" altLang="en-US" sz="2800" b="1" spc="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数据库版本</a:t>
              </a:r>
            </a:p>
          </p:txBody>
        </p:sp>
      </p:grp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0FE0C14-DB53-0006-C704-AC1ACA1B5C43}"/>
              </a:ext>
            </a:extLst>
          </p:cNvPr>
          <p:cNvCxnSpPr>
            <a:cxnSpLocks/>
          </p:cNvCxnSpPr>
          <p:nvPr/>
        </p:nvCxnSpPr>
        <p:spPr>
          <a:xfrm>
            <a:off x="2476500" y="1009650"/>
            <a:ext cx="0" cy="551180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2619B664-F9FC-CF21-457A-6C9A335938F8}"/>
              </a:ext>
            </a:extLst>
          </p:cNvPr>
          <p:cNvGrpSpPr/>
          <p:nvPr/>
        </p:nvGrpSpPr>
        <p:grpSpPr>
          <a:xfrm>
            <a:off x="2343150" y="6072485"/>
            <a:ext cx="8870950" cy="461665"/>
            <a:chOff x="2343150" y="6072485"/>
            <a:chExt cx="8870950" cy="461665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94E02261-71B6-CBA6-FD0E-B0A83601C033}"/>
                </a:ext>
              </a:extLst>
            </p:cNvPr>
            <p:cNvGrpSpPr/>
            <p:nvPr/>
          </p:nvGrpSpPr>
          <p:grpSpPr>
            <a:xfrm>
              <a:off x="2343150" y="6072485"/>
              <a:ext cx="4333874" cy="461665"/>
              <a:chOff x="2343150" y="6072485"/>
              <a:chExt cx="4333874" cy="461665"/>
            </a:xfrm>
          </p:grpSpPr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12185EB5-520E-ED2B-E9EA-1A1E2ABBA102}"/>
                  </a:ext>
                </a:extLst>
              </p:cNvPr>
              <p:cNvSpPr/>
              <p:nvPr/>
            </p:nvSpPr>
            <p:spPr>
              <a:xfrm>
                <a:off x="2343150" y="6165850"/>
                <a:ext cx="260350" cy="2413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AB26161-28BF-501C-28A0-029453320E87}"/>
                  </a:ext>
                </a:extLst>
              </p:cNvPr>
              <p:cNvSpPr txBox="1"/>
              <p:nvPr/>
            </p:nvSpPr>
            <p:spPr>
              <a:xfrm>
                <a:off x="2736850" y="6072485"/>
                <a:ext cx="394017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0" i="0" dirty="0">
                    <a:effectLst/>
                    <a:latin typeface="DM Sans" pitchFamily="2" charset="0"/>
                  </a:rPr>
                  <a:t>Oracle Database 10g</a:t>
                </a:r>
                <a:endParaRPr lang="zh-CN" altLang="en-US" sz="2400" dirty="0"/>
              </a:p>
            </p:txBody>
          </p: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564F1BE-9652-D95C-5302-D8FD1AFE8E2F}"/>
                </a:ext>
              </a:extLst>
            </p:cNvPr>
            <p:cNvSpPr txBox="1"/>
            <p:nvPr/>
          </p:nvSpPr>
          <p:spPr>
            <a:xfrm>
              <a:off x="6007100" y="6101834"/>
              <a:ext cx="5207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0" i="0" dirty="0">
                  <a:effectLst/>
                  <a:latin typeface="DM Sans" pitchFamily="2" charset="0"/>
                </a:rPr>
                <a:t>"g"</a:t>
              </a:r>
              <a:r>
                <a:rPr lang="zh-CN" altLang="en-US" b="0" i="0" dirty="0">
                  <a:effectLst/>
                  <a:latin typeface="DM Sans" pitchFamily="2" charset="0"/>
                </a:rPr>
                <a:t>代表</a:t>
              </a:r>
              <a:r>
                <a:rPr lang="en-US" altLang="zh-CN" b="0" i="0" dirty="0">
                  <a:effectLst/>
                  <a:latin typeface="DM Sans" pitchFamily="2" charset="0"/>
                </a:rPr>
                <a:t>"Grid Computing"</a:t>
              </a:r>
              <a:r>
                <a:rPr lang="zh-CN" altLang="en-US" b="0" i="0" dirty="0">
                  <a:effectLst/>
                  <a:latin typeface="DM Sans" pitchFamily="2" charset="0"/>
                </a:rPr>
                <a:t>，即网格计算。</a:t>
              </a:r>
              <a:endParaRPr lang="zh-CN" altLang="en-US" dirty="0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CD6999D-002A-36AF-E200-D1B0B6200245}"/>
              </a:ext>
            </a:extLst>
          </p:cNvPr>
          <p:cNvGrpSpPr/>
          <p:nvPr/>
        </p:nvGrpSpPr>
        <p:grpSpPr>
          <a:xfrm>
            <a:off x="2343150" y="5132685"/>
            <a:ext cx="4333874" cy="461665"/>
            <a:chOff x="2343150" y="6072485"/>
            <a:chExt cx="4333874" cy="461665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18B9DE38-A480-08AE-5019-C56A461B20D7}"/>
                </a:ext>
              </a:extLst>
            </p:cNvPr>
            <p:cNvSpPr/>
            <p:nvPr/>
          </p:nvSpPr>
          <p:spPr>
            <a:xfrm>
              <a:off x="2343150" y="6165850"/>
              <a:ext cx="260350" cy="2413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11A86CA-2E46-98AE-B666-A023D96DD9EA}"/>
                </a:ext>
              </a:extLst>
            </p:cNvPr>
            <p:cNvSpPr txBox="1"/>
            <p:nvPr/>
          </p:nvSpPr>
          <p:spPr>
            <a:xfrm>
              <a:off x="2736850" y="6072485"/>
              <a:ext cx="394017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b="0" i="0" dirty="0">
                  <a:effectLst/>
                  <a:latin typeface="DM Sans" pitchFamily="2" charset="0"/>
                </a:rPr>
                <a:t>Oracle Database 11g</a:t>
              </a:r>
              <a:endParaRPr lang="zh-CN" altLang="en-US" sz="2400" dirty="0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FF1E7C8-FAA3-F775-27CD-6CFC7AB82B38}"/>
              </a:ext>
            </a:extLst>
          </p:cNvPr>
          <p:cNvGrpSpPr/>
          <p:nvPr/>
        </p:nvGrpSpPr>
        <p:grpSpPr>
          <a:xfrm>
            <a:off x="2366963" y="3138265"/>
            <a:ext cx="4333874" cy="461665"/>
            <a:chOff x="2343150" y="6072485"/>
            <a:chExt cx="4333874" cy="461665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160FBABA-6133-F514-7D66-8D7179101BDE}"/>
                </a:ext>
              </a:extLst>
            </p:cNvPr>
            <p:cNvSpPr/>
            <p:nvPr/>
          </p:nvSpPr>
          <p:spPr>
            <a:xfrm>
              <a:off x="2343150" y="6165850"/>
              <a:ext cx="260350" cy="2413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03824E1-B0C0-96BB-CB81-73AAB42A69B3}"/>
                </a:ext>
              </a:extLst>
            </p:cNvPr>
            <p:cNvSpPr txBox="1"/>
            <p:nvPr/>
          </p:nvSpPr>
          <p:spPr>
            <a:xfrm>
              <a:off x="2736850" y="6072485"/>
              <a:ext cx="394017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b="0" i="0" dirty="0">
                  <a:effectLst/>
                  <a:latin typeface="DM Sans" pitchFamily="2" charset="0"/>
                </a:rPr>
                <a:t>Oracle Database 18c</a:t>
              </a:r>
              <a:endParaRPr lang="zh-CN" altLang="en-US" sz="2400" dirty="0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6439D29-3A2F-383C-16C8-43DBB4C72921}"/>
              </a:ext>
            </a:extLst>
          </p:cNvPr>
          <p:cNvGrpSpPr/>
          <p:nvPr/>
        </p:nvGrpSpPr>
        <p:grpSpPr>
          <a:xfrm>
            <a:off x="2343150" y="2092227"/>
            <a:ext cx="4333874" cy="461665"/>
            <a:chOff x="2343150" y="6072485"/>
            <a:chExt cx="4333874" cy="461665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D68714B5-C404-8CE5-5FFE-44187AF576D6}"/>
                </a:ext>
              </a:extLst>
            </p:cNvPr>
            <p:cNvSpPr/>
            <p:nvPr/>
          </p:nvSpPr>
          <p:spPr>
            <a:xfrm>
              <a:off x="2343150" y="6165850"/>
              <a:ext cx="260350" cy="2413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D16FC27-2C1B-732B-B267-3E8C2CFF0476}"/>
                </a:ext>
              </a:extLst>
            </p:cNvPr>
            <p:cNvSpPr txBox="1"/>
            <p:nvPr/>
          </p:nvSpPr>
          <p:spPr>
            <a:xfrm>
              <a:off x="2736850" y="6072485"/>
              <a:ext cx="394017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b="0" i="0" dirty="0">
                  <a:effectLst/>
                  <a:latin typeface="DM Sans" pitchFamily="2" charset="0"/>
                </a:rPr>
                <a:t>Oracle Database 21c</a:t>
              </a:r>
              <a:endParaRPr lang="zh-CN" altLang="en-US" sz="2400" dirty="0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1C783031-D34B-B06A-64C4-BF3135C23780}"/>
              </a:ext>
            </a:extLst>
          </p:cNvPr>
          <p:cNvSpPr txBox="1"/>
          <p:nvPr/>
        </p:nvSpPr>
        <p:spPr>
          <a:xfrm>
            <a:off x="7779026" y="1009650"/>
            <a:ext cx="4174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https://www.oracle.com/database/technologies/xe-downloads.html</a:t>
            </a:r>
            <a:endParaRPr lang="zh-CN" altLang="en-US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0765BF07-6EF2-3C09-6C0C-F2FC4103835B}"/>
              </a:ext>
            </a:extLst>
          </p:cNvPr>
          <p:cNvGrpSpPr/>
          <p:nvPr/>
        </p:nvGrpSpPr>
        <p:grpSpPr>
          <a:xfrm>
            <a:off x="2343150" y="4184303"/>
            <a:ext cx="6887530" cy="461665"/>
            <a:chOff x="2343150" y="4184303"/>
            <a:chExt cx="6887530" cy="461665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929246DE-9E77-BBF3-E696-0C8A375677B0}"/>
                </a:ext>
              </a:extLst>
            </p:cNvPr>
            <p:cNvGrpSpPr/>
            <p:nvPr/>
          </p:nvGrpSpPr>
          <p:grpSpPr>
            <a:xfrm>
              <a:off x="2343150" y="4184303"/>
              <a:ext cx="4333874" cy="461665"/>
              <a:chOff x="2343150" y="6072485"/>
              <a:chExt cx="4333874" cy="461665"/>
            </a:xfrm>
          </p:grpSpPr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80B4C6E5-2CEB-DD4F-7BEA-EF7FB9C8DC4E}"/>
                  </a:ext>
                </a:extLst>
              </p:cNvPr>
              <p:cNvSpPr/>
              <p:nvPr/>
            </p:nvSpPr>
            <p:spPr>
              <a:xfrm>
                <a:off x="2343150" y="6165850"/>
                <a:ext cx="260350" cy="2413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2C03331-78B4-04A5-CC39-9C940858437B}"/>
                  </a:ext>
                </a:extLst>
              </p:cNvPr>
              <p:cNvSpPr txBox="1"/>
              <p:nvPr/>
            </p:nvSpPr>
            <p:spPr>
              <a:xfrm>
                <a:off x="2736850" y="6072485"/>
                <a:ext cx="394017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0" i="0" dirty="0">
                    <a:effectLst/>
                    <a:latin typeface="DM Sans" pitchFamily="2" charset="0"/>
                  </a:rPr>
                  <a:t>Oracle Database 12c</a:t>
                </a:r>
                <a:endParaRPr lang="zh-CN" altLang="en-US" sz="2400" dirty="0"/>
              </a:p>
            </p:txBody>
          </p: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7448520D-B33C-DD40-64B1-CEA1DC727106}"/>
                </a:ext>
              </a:extLst>
            </p:cNvPr>
            <p:cNvSpPr txBox="1"/>
            <p:nvPr/>
          </p:nvSpPr>
          <p:spPr>
            <a:xfrm>
              <a:off x="6096000" y="4230469"/>
              <a:ext cx="31346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0" i="0" dirty="0">
                  <a:effectLst/>
                  <a:latin typeface="DM Sans" pitchFamily="2" charset="0"/>
                </a:rPr>
                <a:t>"C"</a:t>
              </a:r>
              <a:r>
                <a:rPr lang="zh-CN" altLang="en-US" b="0" i="0" dirty="0">
                  <a:effectLst/>
                  <a:latin typeface="DM Sans" pitchFamily="2" charset="0"/>
                </a:rPr>
                <a:t>代表</a:t>
              </a:r>
              <a:r>
                <a:rPr lang="en-US" altLang="zh-CN" b="0" i="0" dirty="0">
                  <a:effectLst/>
                  <a:latin typeface="DM Sans" pitchFamily="2" charset="0"/>
                </a:rPr>
                <a:t>"Cloud"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1850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BE6C6BF-58D3-C461-4A4D-DF9316A0896A}"/>
              </a:ext>
            </a:extLst>
          </p:cNvPr>
          <p:cNvGrpSpPr/>
          <p:nvPr/>
        </p:nvGrpSpPr>
        <p:grpSpPr>
          <a:xfrm>
            <a:off x="3605213" y="88900"/>
            <a:ext cx="6262687" cy="792163"/>
            <a:chOff x="3605213" y="88900"/>
            <a:chExt cx="6262687" cy="792163"/>
          </a:xfrm>
        </p:grpSpPr>
        <p:sp>
          <p:nvSpPr>
            <p:cNvPr id="3" name="MH_Number_1">
              <a:extLst>
                <a:ext uri="{FF2B5EF4-FFF2-40B4-BE49-F238E27FC236}">
                  <a16:creationId xmlns:a16="http://schemas.microsoft.com/office/drawing/2014/main" id="{09ABAA3F-EBB1-7355-0BC6-35227D26FBBB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3605213" y="88900"/>
              <a:ext cx="928687" cy="7921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" name="MH_Entry_1">
              <a:extLst>
                <a:ext uri="{FF2B5EF4-FFF2-40B4-BE49-F238E27FC236}">
                  <a16:creationId xmlns:a16="http://schemas.microsoft.com/office/drawing/2014/main" id="{BDF3357A-2DA9-CDAE-17F7-AACACF9381C7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981574" y="88900"/>
              <a:ext cx="4886326" cy="79216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spc="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Oracle</a:t>
              </a:r>
              <a:r>
                <a:rPr lang="zh-CN" altLang="en-US" sz="2800" b="1" spc="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数据库安装</a:t>
              </a:r>
              <a:r>
                <a:rPr lang="en-US" altLang="zh-CN" sz="2800" b="1" spc="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--win</a:t>
              </a:r>
              <a:endParaRPr lang="zh-CN" altLang="en-US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CA2FB8FB-80CE-5F4B-672F-5F508186BB62}"/>
              </a:ext>
            </a:extLst>
          </p:cNvPr>
          <p:cNvSpPr txBox="1"/>
          <p:nvPr/>
        </p:nvSpPr>
        <p:spPr>
          <a:xfrm>
            <a:off x="230818" y="1526959"/>
            <a:ext cx="113900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r>
              <a:rPr lang="zh-CN" altLang="en-US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安装包</a:t>
            </a:r>
            <a:r>
              <a:rPr lang="zh-CN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下载地址：</a:t>
            </a:r>
          </a:p>
          <a:p>
            <a:pPr algn="just"/>
            <a:r>
              <a:rPr lang="en-US" altLang="zh-CN" sz="24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hlinkClick r:id="rId4"/>
              </a:rPr>
              <a:t>https://www.oracle.com/database/technologies/xe-prior-release-downloads.html</a:t>
            </a:r>
            <a:endParaRPr lang="zh-CN" alt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4F356F5-BFD9-B8BC-C4A9-4C93B64F2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862" y="2727288"/>
            <a:ext cx="10807083" cy="375792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82AB268-7811-959D-466D-D329B735C767}"/>
              </a:ext>
            </a:extLst>
          </p:cNvPr>
          <p:cNvSpPr/>
          <p:nvPr/>
        </p:nvSpPr>
        <p:spPr>
          <a:xfrm>
            <a:off x="355107" y="4092606"/>
            <a:ext cx="6196613" cy="9321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07205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heme/theme1.xml><?xml version="1.0" encoding="utf-8"?>
<a:theme xmlns:a="http://schemas.openxmlformats.org/drawingml/2006/main" name="www.2ppt.com">
  <a:themeElements>
    <a:clrScheme name="橙红色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带状边缘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777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508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2800" dirty="0">
            <a:latin typeface="楷体" panose="02010609060101010101" pitchFamily="49" charset="-122"/>
            <a:ea typeface="楷体" panose="02010609060101010101" pitchFamily="49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1rwlnfb">
      <a:majorFont>
        <a:latin typeface="阿里巴巴普惠体 2.0 75 SemiBold"/>
        <a:ea typeface="阿里巴巴普惠体 2.0 55 Regular"/>
        <a:cs typeface=""/>
      </a:majorFont>
      <a:minorFont>
        <a:latin typeface="阿里巴巴普惠体 2.0 75 SemiBold"/>
        <a:ea typeface="阿里巴巴普惠体 2.0 55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4135</TotalTime>
  <Words>2731</Words>
  <Application>Microsoft Office PowerPoint</Application>
  <PresentationFormat>宽屏</PresentationFormat>
  <Paragraphs>247</Paragraphs>
  <Slides>34</Slides>
  <Notes>7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53" baseType="lpstr">
      <vt:lpstr>metropolislight</vt:lpstr>
      <vt:lpstr>Times-Roman</vt:lpstr>
      <vt:lpstr>等线</vt:lpstr>
      <vt:lpstr>黑体</vt:lpstr>
      <vt:lpstr>楷体</vt:lpstr>
      <vt:lpstr>宋体</vt:lpstr>
      <vt:lpstr>微软雅黑</vt:lpstr>
      <vt:lpstr>Arial</vt:lpstr>
      <vt:lpstr>Calibri</vt:lpstr>
      <vt:lpstr>Cambria</vt:lpstr>
      <vt:lpstr>Candara</vt:lpstr>
      <vt:lpstr>Consolas</vt:lpstr>
      <vt:lpstr>DM Sans</vt:lpstr>
      <vt:lpstr>Times New Roman</vt:lpstr>
      <vt:lpstr>Verdana</vt:lpstr>
      <vt:lpstr>Wingdings</vt:lpstr>
      <vt:lpstr>www.2ppt.com</vt:lpstr>
      <vt:lpstr>自定义设计方案</vt:lpstr>
      <vt:lpstr>包装程序外壳对象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www.2ppt.com-爱PPT提供资源下载</dc:title>
  <dc:subject>www.2ppt.com-爱PPT提供资源下载</dc:subject>
  <dc:creator>www.2ppt.com-爱PPT提供资源下载</dc:creator>
  <dc:description>www.2ppt.com-爱PPT提供资源下载</dc:description>
  <cp:lastModifiedBy>XiaoHong Liu</cp:lastModifiedBy>
  <cp:revision>398</cp:revision>
  <dcterms:created xsi:type="dcterms:W3CDTF">2021-07-19T00:51:18Z</dcterms:created>
  <dcterms:modified xsi:type="dcterms:W3CDTF">2024-07-19T06:53:35Z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A09F084E-AD41-489F-8076-AA5BE3082BCA}" pid="100">
    <vt:ui4>5</vt:ui4>
  </property>
  <property fmtid="{64440492-4C8B-11D1-8B70-080036B11A03}" pid="11">
    <vt:lpwstr>www.2ppt.com-爱PPT提供资源下载</vt:lpwstr>
  </property>
  <property fmtid="{D5CDD505-2E9C-101B-9397-08002B2CF9AE}" pid="2" name="KSOProductBuildVer">
    <vt:lpwstr>2052-11.1.0.10495</vt:lpwstr>
  </property>
  <property fmtid="{D5CDD505-2E9C-101B-9397-08002B2CF9AE}" pid="3" name="ICV">
    <vt:lpwstr>D3AAE342A5164AD2AB06CB7B0BF8CE6A</vt:lpwstr>
  </property>
</Properties>
</file>